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 id="2147483687" r:id="rId5"/>
    <p:sldMasterId id="2147483706" r:id="rId6"/>
  </p:sldMasterIdLst>
  <p:notesMasterIdLst>
    <p:notesMasterId r:id="rId45"/>
  </p:notesMasterIdLst>
  <p:sldIdLst>
    <p:sldId id="256" r:id="rId7"/>
    <p:sldId id="288" r:id="rId8"/>
    <p:sldId id="257" r:id="rId9"/>
    <p:sldId id="258" r:id="rId10"/>
    <p:sldId id="259" r:id="rId11"/>
    <p:sldId id="280" r:id="rId12"/>
    <p:sldId id="262" r:id="rId13"/>
    <p:sldId id="276" r:id="rId14"/>
    <p:sldId id="285" r:id="rId15"/>
    <p:sldId id="283" r:id="rId16"/>
    <p:sldId id="277" r:id="rId17"/>
    <p:sldId id="300" r:id="rId18"/>
    <p:sldId id="301" r:id="rId19"/>
    <p:sldId id="302" r:id="rId20"/>
    <p:sldId id="303" r:id="rId21"/>
    <p:sldId id="304" r:id="rId22"/>
    <p:sldId id="305" r:id="rId23"/>
    <p:sldId id="306" r:id="rId24"/>
    <p:sldId id="307" r:id="rId25"/>
    <p:sldId id="309" r:id="rId26"/>
    <p:sldId id="310" r:id="rId27"/>
    <p:sldId id="271" r:id="rId28"/>
    <p:sldId id="265" r:id="rId29"/>
    <p:sldId id="272" r:id="rId30"/>
    <p:sldId id="269" r:id="rId31"/>
    <p:sldId id="270" r:id="rId32"/>
    <p:sldId id="274" r:id="rId33"/>
    <p:sldId id="273" r:id="rId34"/>
    <p:sldId id="279" r:id="rId35"/>
    <p:sldId id="281" r:id="rId36"/>
    <p:sldId id="284" r:id="rId37"/>
    <p:sldId id="293" r:id="rId38"/>
    <p:sldId id="299" r:id="rId39"/>
    <p:sldId id="294" r:id="rId40"/>
    <p:sldId id="296" r:id="rId41"/>
    <p:sldId id="308" r:id="rId42"/>
    <p:sldId id="282" r:id="rId43"/>
    <p:sldId id="286"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0E69056-6ADC-40CF-93CC-36C1BE1440AF}">
          <p14:sldIdLst>
            <p14:sldId id="256"/>
            <p14:sldId id="288"/>
            <p14:sldId id="257"/>
            <p14:sldId id="258"/>
            <p14:sldId id="259"/>
            <p14:sldId id="280"/>
            <p14:sldId id="262"/>
            <p14:sldId id="276"/>
            <p14:sldId id="285"/>
            <p14:sldId id="283"/>
            <p14:sldId id="277"/>
          </p14:sldIdLst>
        </p14:section>
        <p14:section name="Tables" id="{0C3A1B72-170E-4C64-A57A-2B5735ED6FBC}">
          <p14:sldIdLst>
            <p14:sldId id="300"/>
            <p14:sldId id="301"/>
            <p14:sldId id="302"/>
            <p14:sldId id="303"/>
            <p14:sldId id="304"/>
            <p14:sldId id="305"/>
            <p14:sldId id="306"/>
            <p14:sldId id="307"/>
          </p14:sldIdLst>
        </p14:section>
        <p14:section name="Drawbacks &amp; Future Enhancements" id="{55C50F59-F3FE-40ED-9079-10B692BC128D}">
          <p14:sldIdLst>
            <p14:sldId id="309"/>
            <p14:sldId id="310"/>
          </p14:sldIdLst>
        </p14:section>
        <p14:section name="End Slide" id="{6E407336-4800-4E6E-8FB3-F1B06A091D49}">
          <p14:sldIdLst>
            <p14:sldId id="271"/>
          </p14:sldIdLst>
        </p14:section>
        <p14:section name="Images" id="{603B09E5-4AA6-4789-A874-5285CF223A92}">
          <p14:sldIdLst>
            <p14:sldId id="265"/>
            <p14:sldId id="272"/>
            <p14:sldId id="269"/>
            <p14:sldId id="270"/>
            <p14:sldId id="274"/>
            <p14:sldId id="273"/>
            <p14:sldId id="279"/>
            <p14:sldId id="281"/>
            <p14:sldId id="284"/>
          </p14:sldIdLst>
        </p14:section>
        <p14:section name="DFD" id="{82C4CB1A-8A46-42F2-8E94-BDFD0808A1E0}">
          <p14:sldIdLst>
            <p14:sldId id="293"/>
            <p14:sldId id="299"/>
            <p14:sldId id="294"/>
            <p14:sldId id="296"/>
          </p14:sldIdLst>
        </p14:section>
        <p14:section name="Resource" id="{BF4B8222-34C4-4B90-8841-B9B7ED28621A}">
          <p14:sldIdLst>
            <p14:sldId id="308"/>
            <p14:sldId id="282"/>
            <p14:sldId id="28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yothish SL" initials="JS" lastIdx="1" clrIdx="0">
    <p:extLst>
      <p:ext uri="{19B8F6BF-5375-455C-9EA6-DF929625EA0E}">
        <p15:presenceInfo xmlns:p15="http://schemas.microsoft.com/office/powerpoint/2012/main" userId="1d60439920f985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autoAdjust="0"/>
  </p:normalViewPr>
  <p:slideViewPr>
    <p:cSldViewPr snapToGrid="0">
      <p:cViewPr varScale="1">
        <p:scale>
          <a:sx n="54" d="100"/>
          <a:sy n="54" d="100"/>
        </p:scale>
        <p:origin x="787"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8-25T20:07:19.047" idx="1">
    <p:pos x="3738" y="-717"/>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0A0D5-8F98-4CC1-A28E-021F0B6B475C}" type="datetimeFigureOut">
              <a:rPr lang="en-US" smtClean="0"/>
              <a:pPr/>
              <a:t>5/18/2024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3C52C-5E29-41AF-BAA3-8217E886DA08}" type="slidenum">
              <a:rPr lang="en-US" smtClean="0"/>
              <a:pPr/>
              <a:t>‹#›</a:t>
            </a:fld>
            <a:endParaRPr lang="en-US" dirty="0"/>
          </a:p>
        </p:txBody>
      </p:sp>
    </p:spTree>
    <p:extLst>
      <p:ext uri="{BB962C8B-B14F-4D97-AF65-F5344CB8AC3E}">
        <p14:creationId xmlns:p14="http://schemas.microsoft.com/office/powerpoint/2010/main" val="196196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3A750590-9F9A-443B-9295-A3931D8194B1}" type="datetime1">
              <a:rPr lang="en-US" smtClean="0"/>
              <a:pPr/>
              <a:t>5/18/2024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35805F-452B-497C-9BD6-2CDB6902F369}" type="datetime1">
              <a:rPr lang="en-US" smtClean="0"/>
              <a:pPr/>
              <a:t>5/18/2024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D3F7C6B-C82D-4D42-9929-D6E7E11D9A64}" type="datetime1">
              <a:rPr lang="en-US" smtClean="0"/>
              <a:pPr/>
              <a:t>5/18/2024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0CF4779-62E8-4B21-A5D7-0AFB9DBD4358}" type="datetime1">
              <a:rPr lang="en-US" smtClean="0"/>
              <a:pPr/>
              <a:t>5/18/2024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F9D3375-5CD0-4576-BF96-ADFF24726FF8}" type="datetime1">
              <a:rPr lang="en-US" smtClean="0"/>
              <a:pPr/>
              <a:t>5/18/2024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ACD1F8-971E-4F8C-8737-750C12E93E08}" type="datetime1">
              <a:rPr lang="en-US" smtClean="0"/>
              <a:pPr/>
              <a:t>5/18/2024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C7D1621-FA30-4D98-85E5-1409E6BEECDC}" type="datetime1">
              <a:rPr lang="en-US" smtClean="0"/>
              <a:pPr/>
              <a:t>5/18/2024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96F347-1B2F-4097-AEB5-4A26FB45D67A}" type="datetime1">
              <a:rPr lang="en-US" smtClean="0"/>
              <a:pPr/>
              <a:t>5/18/2024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CC1DEE0-34E5-4E0F-BEC1-4B8835F82CD1}" type="datetime1">
              <a:rPr lang="en-US" smtClean="0"/>
              <a:pPr/>
              <a:t>5/18/2024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750590-9F9A-443B-9295-A3931D8194B1}" type="datetime1">
              <a:rPr lang="en-US" smtClean="0"/>
              <a:pPr/>
              <a:t>5/18/2024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86525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59126-4846-4E88-BDD9-5585CC877E47}" type="datetime1">
              <a:rPr lang="en-US" smtClean="0"/>
              <a:pPr/>
              <a:t>5/18/2024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0168643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75B4BE-627A-4EC1-99E1-6F1AA97AB802}" type="datetime1">
              <a:rPr lang="en-US" smtClean="0"/>
              <a:pPr/>
              <a:t>5/18/2024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BFACF8-E63D-4673-A128-83547867BB7A}" type="datetime1">
              <a:rPr lang="en-US" smtClean="0"/>
              <a:pPr/>
              <a:t>5/18/2024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466199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359126-4846-4E88-BDD9-5585CC877E47}" type="datetime1">
              <a:rPr lang="en-US" smtClean="0"/>
              <a:pPr/>
              <a:t>5/18/2024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7010625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359126-4846-4E88-BDD9-5585CC877E47}" type="datetime1">
              <a:rPr lang="en-US" smtClean="0"/>
              <a:pPr/>
              <a:t>5/18/2024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44104540"/>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CE6829-5A25-485A-91B1-5D6D58BB9F23}" type="datetime1">
              <a:rPr lang="en-US" smtClean="0"/>
              <a:pPr/>
              <a:t>5/18/2024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3312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9912F5CD-23D0-4DD1-85B1-71F1825FB3EC}" type="datetime1">
              <a:rPr lang="en-US" smtClean="0"/>
              <a:pPr/>
              <a:t>5/18/2024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977158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59126-4846-4E88-BDD9-5585CC877E47}" type="datetime1">
              <a:rPr lang="en-US" smtClean="0"/>
              <a:pPr/>
              <a:t>5/18/2024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90209793"/>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0EB420-1875-490A-8C4B-7AAB939FBE08}" type="datetime1">
              <a:rPr lang="en-US" smtClean="0"/>
              <a:pPr/>
              <a:t>5/18/2024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087019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59126-4846-4E88-BDD9-5585CC877E47}" type="datetime1">
              <a:rPr lang="en-US" smtClean="0"/>
              <a:pPr/>
              <a:t>5/18/2024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97014059"/>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59126-4846-4E88-BDD9-5585CC877E47}" type="datetime1">
              <a:rPr lang="en-US" smtClean="0"/>
              <a:pPr/>
              <a:t>5/18/2024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461629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59126-4846-4E88-BDD9-5585CC877E47}" type="datetime1">
              <a:rPr lang="en-US" smtClean="0"/>
              <a:pPr/>
              <a:t>5/18/2024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6502309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8BFACF8-E63D-4673-A128-83547867BB7A}" type="datetime1">
              <a:rPr lang="en-US" smtClean="0"/>
              <a:pPr/>
              <a:t>5/18/2024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59126-4846-4E88-BDD9-5585CC877E47}" type="datetime1">
              <a:rPr lang="en-US" smtClean="0"/>
              <a:pPr/>
              <a:t>5/18/2024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91820876"/>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359126-4846-4E88-BDD9-5585CC877E47}" type="datetime1">
              <a:rPr lang="en-US" smtClean="0"/>
              <a:pPr/>
              <a:t>5/18/2024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53846429"/>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359126-4846-4E88-BDD9-5585CC877E47}" type="datetime1">
              <a:rPr lang="en-US" smtClean="0"/>
              <a:pPr/>
              <a:t>5/18/2024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53818281"/>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59126-4846-4E88-BDD9-5585CC877E47}" type="datetime1">
              <a:rPr lang="en-US" smtClean="0"/>
              <a:pPr/>
              <a:t>5/18/2024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71855128"/>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59126-4846-4E88-BDD9-5585CC877E47}" type="datetime1">
              <a:rPr lang="en-US" smtClean="0"/>
              <a:pPr/>
              <a:t>5/18/2024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1204589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75B4BE-627A-4EC1-99E1-6F1AA97AB802}" type="datetime1">
              <a:rPr lang="en-US" smtClean="0"/>
              <a:pPr/>
              <a:t>5/18/2024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14847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750590-9F9A-443B-9295-A3931D8194B1}" type="datetime1">
              <a:rPr lang="en-US" smtClean="0"/>
              <a:pPr/>
              <a:t>5/18/2024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72439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59126-4846-4E88-BDD9-5585CC877E47}" type="datetime1">
              <a:rPr lang="en-US" smtClean="0"/>
              <a:pPr/>
              <a:t>5/18/2024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43788144"/>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BFACF8-E63D-4673-A128-83547867BB7A}" type="datetime1">
              <a:rPr lang="en-US" smtClean="0"/>
              <a:pPr/>
              <a:t>5/18/2024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390832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359126-4846-4E88-BDD9-5585CC877E47}" type="datetime1">
              <a:rPr lang="en-US" smtClean="0"/>
              <a:pPr/>
              <a:t>5/18/2024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6820968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BED6AC-4FBA-40BD-BE75-20DB64DA4BAD}" type="datetime1">
              <a:rPr lang="en-US" smtClean="0"/>
              <a:pPr/>
              <a:t>5/18/2024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359126-4846-4E88-BDD9-5585CC877E47}" type="datetime1">
              <a:rPr lang="en-US" smtClean="0"/>
              <a:pPr/>
              <a:t>5/18/2024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90199755"/>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CE6829-5A25-485A-91B1-5D6D58BB9F23}" type="datetime1">
              <a:rPr lang="en-US" smtClean="0"/>
              <a:pPr/>
              <a:t>5/18/2024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02867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F5CD-23D0-4DD1-85B1-71F1825FB3EC}" type="datetime1">
              <a:rPr lang="en-US" smtClean="0"/>
              <a:pPr/>
              <a:t>5/18/2024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76032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359126-4846-4E88-BDD9-5585CC877E47}" type="datetime1">
              <a:rPr lang="en-US" smtClean="0"/>
              <a:pPr/>
              <a:t>5/18/2024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64961232"/>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0EB420-1875-490A-8C4B-7AAB939FBE08}" type="datetime1">
              <a:rPr lang="en-US" smtClean="0"/>
              <a:pPr/>
              <a:t>5/18/2024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9758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D9359126-4846-4E88-BDD9-5585CC877E47}" type="datetime1">
              <a:rPr lang="en-US" smtClean="0"/>
              <a:pPr/>
              <a:t>5/18/2024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95620103"/>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359126-4846-4E88-BDD9-5585CC877E47}" type="datetime1">
              <a:rPr lang="en-US" smtClean="0"/>
              <a:pPr/>
              <a:t>5/18/2024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32682732"/>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359126-4846-4E88-BDD9-5585CC877E47}" type="datetime1">
              <a:rPr lang="en-US" smtClean="0"/>
              <a:pPr/>
              <a:t>5/18/2024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147725630"/>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359126-4846-4E88-BDD9-5585CC877E47}" type="datetime1">
              <a:rPr lang="en-US" smtClean="0"/>
              <a:pPr/>
              <a:t>5/18/2024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2786816"/>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359126-4846-4E88-BDD9-5585CC877E47}" type="datetime1">
              <a:rPr lang="en-US" smtClean="0"/>
              <a:pPr/>
              <a:t>5/18/2024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38448851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933C87-D201-458A-93C0-8EDD9AC92D93}" type="datetime1">
              <a:rPr lang="en-US" smtClean="0"/>
              <a:pPr/>
              <a:t>5/18/2024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359126-4846-4E88-BDD9-5585CC877E47}" type="datetime1">
              <a:rPr lang="en-US" smtClean="0"/>
              <a:pPr/>
              <a:t>5/18/2024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51155611"/>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59126-4846-4E88-BDD9-5585CC877E47}" type="datetime1">
              <a:rPr lang="en-US" smtClean="0"/>
              <a:pPr/>
              <a:t>5/18/2024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78027630"/>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59126-4846-4E88-BDD9-5585CC877E47}" type="datetime1">
              <a:rPr lang="en-US" smtClean="0"/>
              <a:pPr/>
              <a:t>5/18/2024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2724154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CE6829-5A25-485A-91B1-5D6D58BB9F23}" type="datetime1">
              <a:rPr lang="en-US" smtClean="0"/>
              <a:pPr/>
              <a:t>5/18/2024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F5CD-23D0-4DD1-85B1-71F1825FB3EC}" type="datetime1">
              <a:rPr lang="en-US" smtClean="0"/>
              <a:pPr/>
              <a:t>5/18/2024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BA5035-C284-496A-B076-BA73A8FA5D8B}" type="datetime1">
              <a:rPr lang="en-US" smtClean="0"/>
              <a:pPr/>
              <a:t>5/18/2024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0EB420-1875-490A-8C4B-7AAB939FBE08}" type="datetime1">
              <a:rPr lang="en-US" smtClean="0"/>
              <a:pPr/>
              <a:t>5/18/2024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
              <a:schemeClr val="bg2">
                <a:tint val="97000"/>
                <a:hueMod val="92000"/>
                <a:satMod val="169000"/>
                <a:lumMod val="164000"/>
              </a:schemeClr>
            </a:gs>
            <a:gs pos="100000">
              <a:schemeClr val="bg2">
                <a:shade val="96000"/>
                <a:satMod val="120000"/>
                <a:lumMod val="90000"/>
              </a:schemeClr>
            </a:gs>
          </a:gsLst>
          <a:lin ang="8100000" scaled="1"/>
          <a:tileRect/>
        </a:gradFill>
        <a:effectLst/>
      </p:bgPr>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359126-4846-4E88-BDD9-5585CC877E47}" type="datetime1">
              <a:rPr lang="en-US" smtClean="0"/>
              <a:pPr/>
              <a:t>5/18/2024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
              <a:schemeClr val="bg2">
                <a:tint val="97000"/>
                <a:hueMod val="92000"/>
                <a:satMod val="169000"/>
                <a:lumMod val="164000"/>
              </a:schemeClr>
            </a:gs>
            <a:gs pos="100000">
              <a:schemeClr val="bg2">
                <a:shade val="96000"/>
                <a:satMod val="120000"/>
                <a:lumMod val="90000"/>
              </a:schemeClr>
            </a:gs>
          </a:gsLst>
          <a:lin ang="8100000" scaled="1"/>
          <a:tileRect/>
        </a:grad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D9359126-4846-4E88-BDD9-5585CC877E47}" type="datetime1">
              <a:rPr lang="en-US" smtClean="0"/>
              <a:pPr/>
              <a:t>5/18/2024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4497706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
              <a:schemeClr val="bg2">
                <a:tint val="97000"/>
                <a:hueMod val="92000"/>
                <a:satMod val="169000"/>
                <a:lumMod val="164000"/>
              </a:schemeClr>
            </a:gs>
            <a:gs pos="100000">
              <a:schemeClr val="bg2">
                <a:shade val="96000"/>
                <a:satMod val="120000"/>
                <a:lumMod val="90000"/>
              </a:schemeClr>
            </a:gs>
          </a:gsLst>
          <a:lin ang="81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D9359126-4846-4E88-BDD9-5585CC877E47}" type="datetime1">
              <a:rPr lang="en-US" smtClean="0"/>
              <a:pPr/>
              <a:t>5/18/2024</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29158059"/>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slide" Target="slide30.xml"/><Relationship Id="rId7"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35.xml"/><Relationship Id="rId6" Type="http://schemas.openxmlformats.org/officeDocument/2006/relationships/slide" Target="slide35.xml"/><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9.png"/><Relationship Id="rId1" Type="http://schemas.openxmlformats.org/officeDocument/2006/relationships/slideLayout" Target="../slideLayouts/slideLayout35.xml"/><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7.jpeg"/><Relationship Id="rId1" Type="http://schemas.openxmlformats.org/officeDocument/2006/relationships/slideLayout" Target="../slideLayouts/slideLayout42.xml"/><Relationship Id="rId5" Type="http://schemas.openxmlformats.org/officeDocument/2006/relationships/image" Target="../media/image19.sv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20.png"/><Relationship Id="rId1" Type="http://schemas.openxmlformats.org/officeDocument/2006/relationships/slideLayout" Target="../slideLayouts/slideLayout42.xml"/><Relationship Id="rId5" Type="http://schemas.openxmlformats.org/officeDocument/2006/relationships/image" Target="../media/image19.sv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21.jpeg"/><Relationship Id="rId1" Type="http://schemas.openxmlformats.org/officeDocument/2006/relationships/slideLayout" Target="../slideLayouts/slideLayout42.xml"/><Relationship Id="rId5" Type="http://schemas.openxmlformats.org/officeDocument/2006/relationships/image" Target="../media/image19.sv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22.jpeg"/><Relationship Id="rId1" Type="http://schemas.openxmlformats.org/officeDocument/2006/relationships/slideLayout" Target="../slideLayouts/slideLayout42.xml"/><Relationship Id="rId5" Type="http://schemas.openxmlformats.org/officeDocument/2006/relationships/image" Target="../media/image19.sv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7.xml"/><Relationship Id="rId1" Type="http://schemas.openxmlformats.org/officeDocument/2006/relationships/slideLayout" Target="../slideLayouts/slideLayout42.xml"/><Relationship Id="rId5" Type="http://schemas.openxmlformats.org/officeDocument/2006/relationships/image" Target="../media/image19.sv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24.png"/><Relationship Id="rId1" Type="http://schemas.openxmlformats.org/officeDocument/2006/relationships/slideLayout" Target="../slideLayouts/slideLayout42.xml"/><Relationship Id="rId5" Type="http://schemas.openxmlformats.org/officeDocument/2006/relationships/image" Target="../media/image19.sv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25.png"/><Relationship Id="rId1" Type="http://schemas.openxmlformats.org/officeDocument/2006/relationships/slideLayout" Target="../slideLayouts/slideLayout42.xml"/><Relationship Id="rId5" Type="http://schemas.openxmlformats.org/officeDocument/2006/relationships/image" Target="../media/image19.sv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26.jpeg"/><Relationship Id="rId1" Type="http://schemas.openxmlformats.org/officeDocument/2006/relationships/slideLayout" Target="../slideLayouts/slideLayout42.xml"/><Relationship Id="rId5" Type="http://schemas.openxmlformats.org/officeDocument/2006/relationships/image" Target="../media/image19.sv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27.png"/><Relationship Id="rId1" Type="http://schemas.openxmlformats.org/officeDocument/2006/relationships/slideLayout" Target="../slideLayouts/slideLayout42.xml"/><Relationship Id="rId5" Type="http://schemas.openxmlformats.org/officeDocument/2006/relationships/image" Target="../media/image19.sv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28.emf"/><Relationship Id="rId1" Type="http://schemas.openxmlformats.org/officeDocument/2006/relationships/slideLayout" Target="../slideLayouts/slideLayout35.xml"/><Relationship Id="rId5" Type="http://schemas.openxmlformats.org/officeDocument/2006/relationships/image" Target="../media/image19.sv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8.xml"/><Relationship Id="rId1" Type="http://schemas.openxmlformats.org/officeDocument/2006/relationships/slideLayout" Target="../slideLayouts/slideLayout35.xml"/><Relationship Id="rId5" Type="http://schemas.openxmlformats.org/officeDocument/2006/relationships/image" Target="../media/image29.emf"/><Relationship Id="rId4" Type="http://schemas.openxmlformats.org/officeDocument/2006/relationships/image" Target="../media/image19.sv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9.xml"/><Relationship Id="rId1" Type="http://schemas.openxmlformats.org/officeDocument/2006/relationships/slideLayout" Target="../slideLayouts/slideLayout35.xml"/><Relationship Id="rId5" Type="http://schemas.openxmlformats.org/officeDocument/2006/relationships/image" Target="../media/image30.emf"/><Relationship Id="rId4" Type="http://schemas.openxmlformats.org/officeDocument/2006/relationships/image" Target="../media/image19.sv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0.xml"/><Relationship Id="rId1" Type="http://schemas.openxmlformats.org/officeDocument/2006/relationships/slideLayout" Target="../slideLayouts/slideLayout35.xml"/><Relationship Id="rId5" Type="http://schemas.openxmlformats.org/officeDocument/2006/relationships/image" Target="../media/image31.emf"/><Relationship Id="rId4" Type="http://schemas.openxmlformats.org/officeDocument/2006/relationships/image" Target="../media/image19.svg"/></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slide" Target="slide23.xml"/><Relationship Id="rId7" Type="http://schemas.openxmlformats.org/officeDocument/2006/relationships/slide" Target="slide26.xml"/><Relationship Id="rId2" Type="http://schemas.openxmlformats.org/officeDocument/2006/relationships/image" Target="../media/image9.png"/><Relationship Id="rId1" Type="http://schemas.openxmlformats.org/officeDocument/2006/relationships/slideLayout" Target="../slideLayouts/slideLayout35.xml"/><Relationship Id="rId6" Type="http://schemas.openxmlformats.org/officeDocument/2006/relationships/slide" Target="slide25.xml"/><Relationship Id="rId5" Type="http://schemas.openxmlformats.org/officeDocument/2006/relationships/slide" Target="slide27.xml"/><Relationship Id="rId10" Type="http://schemas.openxmlformats.org/officeDocument/2006/relationships/image" Target="../media/image11.svg"/><Relationship Id="rId4" Type="http://schemas.openxmlformats.org/officeDocument/2006/relationships/slide" Target="slide24.xm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slide" Target="slide33.xml"/><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35.xml"/><Relationship Id="rId6" Type="http://schemas.openxmlformats.org/officeDocument/2006/relationships/slide" Target="slide28.xml"/><Relationship Id="rId5" Type="http://schemas.openxmlformats.org/officeDocument/2006/relationships/image" Target="../media/image12.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slide" Target="slide34.xml"/><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35.xml"/><Relationship Id="rId6" Type="http://schemas.openxmlformats.org/officeDocument/2006/relationships/slide" Target="slide29.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322145" y="1024377"/>
            <a:ext cx="7098464" cy="5222117"/>
          </a:xfrm>
        </p:spPr>
        <p:txBody>
          <a:bodyPr anchor="ctr">
            <a:normAutofit/>
          </a:bodyPr>
          <a:lstStyle/>
          <a:p>
            <a:pPr algn="r"/>
            <a:r>
              <a:rPr lang="en-US" sz="5400" dirty="0"/>
              <a:t>KSRTC PENSION FORUM</a:t>
            </a:r>
          </a:p>
        </p:txBody>
      </p:sp>
      <p:cxnSp>
        <p:nvCxnSpPr>
          <p:cNvPr id="19" name="Straight Connector 18">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E309A740-48C5-4AE5-879B-F567D3D7ACDC}"/>
              </a:ext>
            </a:extLst>
          </p:cNvPr>
          <p:cNvSpPr>
            <a:spLocks noGrp="1"/>
          </p:cNvSpPr>
          <p:nvPr>
            <p:ph type="subTitle" idx="1"/>
          </p:nvPr>
        </p:nvSpPr>
        <p:spPr>
          <a:xfrm>
            <a:off x="7420609" y="875054"/>
            <a:ext cx="3982496" cy="4835464"/>
          </a:xfrm>
        </p:spPr>
        <p:txBody>
          <a:bodyPr anchor="ctr">
            <a:normAutofit/>
          </a:bodyPr>
          <a:lstStyle/>
          <a:p>
            <a:r>
              <a:rPr lang="en-US" dirty="0"/>
              <a:t>Members</a:t>
            </a:r>
          </a:p>
          <a:p>
            <a:pPr marL="342900" indent="-342900">
              <a:buFont typeface="Wingdings" panose="05000000000000000000" pitchFamily="2" charset="2"/>
              <a:buChar char="Ø"/>
            </a:pPr>
            <a:r>
              <a:rPr lang="en-US" dirty="0"/>
              <a:t>ARJUN A L(32020806013)</a:t>
            </a:r>
          </a:p>
          <a:p>
            <a:pPr marL="342900" indent="-342900">
              <a:buFont typeface="Wingdings" panose="05000000000000000000" pitchFamily="2" charset="2"/>
              <a:buChar char="Ø"/>
            </a:pPr>
            <a:r>
              <a:rPr lang="en-US" dirty="0"/>
              <a:t>ARUN B S(32020806014)</a:t>
            </a:r>
          </a:p>
          <a:p>
            <a:pPr marL="342900" indent="-342900">
              <a:buFont typeface="Wingdings" panose="05000000000000000000" pitchFamily="2" charset="2"/>
              <a:buChar char="Ø"/>
            </a:pPr>
            <a:r>
              <a:rPr lang="en-US" dirty="0"/>
              <a:t>ATHIL CHAND(3202080615)</a:t>
            </a:r>
          </a:p>
          <a:p>
            <a:pPr marL="342900" indent="-342900">
              <a:buFont typeface="Wingdings" panose="05000000000000000000" pitchFamily="2" charset="2"/>
              <a:buChar char="Ø"/>
            </a:pPr>
            <a:r>
              <a:rPr lang="en-US" dirty="0"/>
              <a:t>JYOTHISH S L(32020806022)</a:t>
            </a:r>
          </a:p>
        </p:txBody>
      </p:sp>
      <p:pic>
        <p:nvPicPr>
          <p:cNvPr id="21" name="Picture 20">
            <a:extLst>
              <a:ext uri="{FF2B5EF4-FFF2-40B4-BE49-F238E27FC236}">
                <a16:creationId xmlns:a16="http://schemas.microsoft.com/office/drawing/2014/main" id="{D912EF34-0253-41FD-9940-D8FBB7DE74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
        <p:nvSpPr>
          <p:cNvPr id="4" name="TextBox 3">
            <a:extLst>
              <a:ext uri="{FF2B5EF4-FFF2-40B4-BE49-F238E27FC236}">
                <a16:creationId xmlns:a16="http://schemas.microsoft.com/office/drawing/2014/main" id="{8E510E19-DC6F-FB90-AD14-1CA0F0B86D0E}"/>
              </a:ext>
            </a:extLst>
          </p:cNvPr>
          <p:cNvSpPr txBox="1"/>
          <p:nvPr/>
        </p:nvSpPr>
        <p:spPr>
          <a:xfrm>
            <a:off x="1773731" y="608303"/>
            <a:ext cx="9314328" cy="994631"/>
          </a:xfrm>
          <a:prstGeom prst="rect">
            <a:avLst/>
          </a:prstGeom>
          <a:noFill/>
        </p:spPr>
        <p:txBody>
          <a:bodyPr wrap="square" rtlCol="0">
            <a:spAutoFit/>
          </a:bodyPr>
          <a:lstStyle/>
          <a:p>
            <a:r>
              <a:rPr lang="en-IN" sz="2500" b="1" dirty="0"/>
              <a:t>MAR THOMA COLLEGE OF SCIENCE AND TECHNOLOGY</a:t>
            </a:r>
          </a:p>
          <a:p>
            <a:pPr>
              <a:lnSpc>
                <a:spcPct val="200000"/>
              </a:lnSpc>
            </a:pPr>
            <a:r>
              <a:rPr lang="en-IN" b="1" dirty="0"/>
              <a:t>                    </a:t>
            </a:r>
            <a:r>
              <a:rPr lang="en-IN" sz="2000" b="1" dirty="0"/>
              <a:t>DEPARTMENT OF COMPUTER SCIENCE</a:t>
            </a:r>
          </a:p>
        </p:txBody>
      </p:sp>
    </p:spTree>
    <p:extLst>
      <p:ext uri="{BB962C8B-B14F-4D97-AF65-F5344CB8AC3E}">
        <p14:creationId xmlns:p14="http://schemas.microsoft.com/office/powerpoint/2010/main" val="375466494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8D4B85-8F39-7735-48F4-412DA86E8DF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161364" y="-1138636"/>
            <a:ext cx="6096000" cy="4752975"/>
          </a:xfrm>
          <a:prstGeom prst="rect">
            <a:avLst/>
          </a:prstGeom>
        </p:spPr>
      </p:pic>
      <p:pic>
        <p:nvPicPr>
          <p:cNvPr id="9" name="Picture 8">
            <a:extLst>
              <a:ext uri="{FF2B5EF4-FFF2-40B4-BE49-F238E27FC236}">
                <a16:creationId xmlns:a16="http://schemas.microsoft.com/office/drawing/2014/main" id="{C617A9C9-4117-CF7F-623F-F64B11A388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257366" y="3130434"/>
            <a:ext cx="6096000" cy="4752975"/>
          </a:xfrm>
          <a:prstGeom prst="rect">
            <a:avLst/>
          </a:prstGeom>
        </p:spPr>
      </p:pic>
      <p:sp>
        <p:nvSpPr>
          <p:cNvPr id="7" name="TextBox 6">
            <a:extLst>
              <a:ext uri="{FF2B5EF4-FFF2-40B4-BE49-F238E27FC236}">
                <a16:creationId xmlns:a16="http://schemas.microsoft.com/office/drawing/2014/main" id="{E87697E1-B2B0-D7A0-FCEF-703C18C7260B}"/>
              </a:ext>
            </a:extLst>
          </p:cNvPr>
          <p:cNvSpPr txBox="1"/>
          <p:nvPr/>
        </p:nvSpPr>
        <p:spPr>
          <a:xfrm>
            <a:off x="1388690" y="1400040"/>
            <a:ext cx="9737352" cy="5216813"/>
          </a:xfrm>
          <a:prstGeom prst="rect">
            <a:avLst/>
          </a:prstGeom>
          <a:noFill/>
        </p:spPr>
        <p:txBody>
          <a:bodyPr wrap="square" rtlCol="0">
            <a:spAutoFit/>
          </a:bodyPr>
          <a:lstStyle/>
          <a:p>
            <a:pPr>
              <a:buClr>
                <a:schemeClr val="accent4">
                  <a:lumMod val="60000"/>
                  <a:lumOff val="40000"/>
                </a:schemeClr>
              </a:buClr>
            </a:pPr>
            <a:r>
              <a:rPr lang="en-US" dirty="0"/>
              <a:t>   Admin home page holds the data of total Pensioners, Stationmasters, Messages and list of subpages listed on context.</a:t>
            </a:r>
          </a:p>
          <a:p>
            <a:pPr>
              <a:lnSpc>
                <a:spcPct val="250000"/>
              </a:lnSpc>
              <a:buClr>
                <a:schemeClr val="accent4">
                  <a:lumMod val="60000"/>
                  <a:lumOff val="40000"/>
                </a:schemeClr>
              </a:buClr>
            </a:pPr>
            <a:r>
              <a:rPr lang="en-US" dirty="0"/>
              <a:t>Context</a:t>
            </a:r>
          </a:p>
          <a:p>
            <a:pPr>
              <a:buClr>
                <a:schemeClr val="accent4">
                  <a:lumMod val="60000"/>
                  <a:lumOff val="40000"/>
                </a:schemeClr>
              </a:buClr>
            </a:pPr>
            <a:r>
              <a:rPr lang="en-US" b="1" dirty="0"/>
              <a:t>Message Inbox</a:t>
            </a:r>
            <a:r>
              <a:rPr lang="en-US" dirty="0"/>
              <a:t>: Message from the Station masters are visible on inbox with replay button redirecting to </a:t>
            </a:r>
          </a:p>
          <a:p>
            <a:pPr>
              <a:buClr>
                <a:schemeClr val="accent4">
                  <a:lumMod val="60000"/>
                  <a:lumOff val="40000"/>
                </a:schemeClr>
              </a:buClr>
            </a:pPr>
            <a:r>
              <a:rPr lang="en-US" dirty="0"/>
              <a:t>                         admin stationmaster message replay page.</a:t>
            </a:r>
          </a:p>
          <a:p>
            <a:pPr>
              <a:buClr>
                <a:schemeClr val="accent4">
                  <a:lumMod val="60000"/>
                  <a:lumOff val="40000"/>
                </a:schemeClr>
              </a:buClr>
            </a:pPr>
            <a:r>
              <a:rPr lang="en-US" b="1" dirty="0"/>
              <a:t>News:</a:t>
            </a:r>
          </a:p>
          <a:p>
            <a:pPr>
              <a:buClr>
                <a:schemeClr val="accent4">
                  <a:lumMod val="60000"/>
                  <a:lumOff val="40000"/>
                </a:schemeClr>
              </a:buClr>
            </a:pPr>
            <a:r>
              <a:rPr lang="en-US" dirty="0"/>
              <a:t>           1.News Send : News for stationmasters and pensioners are uploaded from here.</a:t>
            </a:r>
          </a:p>
          <a:p>
            <a:pPr>
              <a:buClr>
                <a:schemeClr val="accent4">
                  <a:lumMod val="60000"/>
                  <a:lumOff val="40000"/>
                </a:schemeClr>
              </a:buClr>
            </a:pPr>
            <a:r>
              <a:rPr lang="en-US" dirty="0"/>
              <a:t>           3.News View:  Here uploaded news can be viewed and edited.</a:t>
            </a:r>
          </a:p>
          <a:p>
            <a:pPr>
              <a:buClr>
                <a:schemeClr val="accent4">
                  <a:lumMod val="60000"/>
                  <a:lumOff val="40000"/>
                </a:schemeClr>
              </a:buClr>
            </a:pPr>
            <a:r>
              <a:rPr lang="en-US" b="1" dirty="0"/>
              <a:t>Stationmasters : </a:t>
            </a:r>
            <a:r>
              <a:rPr lang="en-US" dirty="0"/>
              <a:t>Here registered stationmasters are approved or rejected.</a:t>
            </a:r>
          </a:p>
          <a:p>
            <a:pPr>
              <a:buClr>
                <a:schemeClr val="accent4">
                  <a:lumMod val="60000"/>
                  <a:lumOff val="40000"/>
                </a:schemeClr>
              </a:buClr>
            </a:pPr>
            <a:r>
              <a:rPr lang="en-US" b="1" dirty="0"/>
              <a:t>Pension           : </a:t>
            </a:r>
            <a:r>
              <a:rPr lang="en-US" dirty="0"/>
              <a:t>Here registered pensioners are approved or rejected.</a:t>
            </a:r>
          </a:p>
          <a:p>
            <a:pPr>
              <a:buClr>
                <a:schemeClr val="accent4">
                  <a:lumMod val="60000"/>
                  <a:lumOff val="40000"/>
                </a:schemeClr>
              </a:buClr>
            </a:pPr>
            <a:r>
              <a:rPr lang="en-US" b="1" dirty="0"/>
              <a:t>Pension Complaint: </a:t>
            </a:r>
            <a:r>
              <a:rPr lang="en-US" dirty="0"/>
              <a:t>Here pension complaint can be viewed.</a:t>
            </a:r>
          </a:p>
          <a:p>
            <a:pPr>
              <a:buClr>
                <a:schemeClr val="accent4">
                  <a:lumMod val="60000"/>
                  <a:lumOff val="40000"/>
                </a:schemeClr>
              </a:buClr>
            </a:pPr>
            <a:r>
              <a:rPr lang="en-US" b="1" dirty="0"/>
              <a:t>Pension Feedback: </a:t>
            </a:r>
            <a:r>
              <a:rPr lang="en-US" dirty="0"/>
              <a:t>Here pensioner feedbacks of pension related issue can be viewed. </a:t>
            </a:r>
          </a:p>
          <a:p>
            <a:pPr>
              <a:buClr>
                <a:schemeClr val="accent4">
                  <a:lumMod val="60000"/>
                  <a:lumOff val="40000"/>
                </a:schemeClr>
              </a:buClr>
            </a:pPr>
            <a:r>
              <a:rPr lang="en-US" b="1" dirty="0"/>
              <a:t>Stationmaster approved pensioners :</a:t>
            </a:r>
            <a:r>
              <a:rPr lang="en-US" dirty="0"/>
              <a:t>Here pensioners who are approved by stationmaster can be </a:t>
            </a:r>
          </a:p>
          <a:p>
            <a:pPr>
              <a:buClr>
                <a:schemeClr val="accent4">
                  <a:lumMod val="60000"/>
                  <a:lumOff val="40000"/>
                </a:schemeClr>
              </a:buClr>
            </a:pPr>
            <a:r>
              <a:rPr lang="en-US" dirty="0"/>
              <a:t>                  viewed for further approval.</a:t>
            </a:r>
          </a:p>
          <a:p>
            <a:pPr>
              <a:buClr>
                <a:schemeClr val="accent4">
                  <a:lumMod val="60000"/>
                  <a:lumOff val="40000"/>
                </a:schemeClr>
              </a:buClr>
            </a:pPr>
            <a:r>
              <a:rPr lang="en-US" b="1" dirty="0"/>
              <a:t>Pension approval list: </a:t>
            </a:r>
            <a:r>
              <a:rPr lang="en-US" dirty="0"/>
              <a:t>Here it holds the final list of pensioners who are eligible for pension payment.</a:t>
            </a:r>
            <a:endParaRPr lang="en-US" b="1" dirty="0"/>
          </a:p>
          <a:p>
            <a:pPr>
              <a:buClr>
                <a:schemeClr val="accent4">
                  <a:lumMod val="60000"/>
                  <a:lumOff val="40000"/>
                </a:schemeClr>
              </a:buClr>
            </a:pPr>
            <a:endParaRPr lang="en-US" b="1" dirty="0"/>
          </a:p>
          <a:p>
            <a:pPr>
              <a:buClr>
                <a:schemeClr val="accent4">
                  <a:lumMod val="60000"/>
                  <a:lumOff val="40000"/>
                </a:schemeClr>
              </a:buClr>
            </a:pPr>
            <a:endParaRPr lang="en-US" dirty="0"/>
          </a:p>
        </p:txBody>
      </p:sp>
      <p:sp>
        <p:nvSpPr>
          <p:cNvPr id="5" name="TextBox 4">
            <a:extLst>
              <a:ext uri="{FF2B5EF4-FFF2-40B4-BE49-F238E27FC236}">
                <a16:creationId xmlns:a16="http://schemas.microsoft.com/office/drawing/2014/main" id="{86662BDD-BF48-F835-5F00-E58F00C1F1E5}"/>
              </a:ext>
              <a:ext uri="{C183D7F6-B498-43B3-948B-1728B52AA6E4}">
                <adec:decorative xmlns:adec="http://schemas.microsoft.com/office/drawing/2017/decorative" val="1"/>
              </a:ext>
            </a:extLst>
          </p:cNvPr>
          <p:cNvSpPr txBox="1"/>
          <p:nvPr/>
        </p:nvSpPr>
        <p:spPr>
          <a:xfrm>
            <a:off x="2166097" y="692154"/>
            <a:ext cx="6622677" cy="707886"/>
          </a:xfrm>
          <a:prstGeom prst="rect">
            <a:avLst/>
          </a:prstGeom>
          <a:noFill/>
        </p:spPr>
        <p:txBody>
          <a:bodyPr wrap="square" rtlCol="0">
            <a:spAutoFit/>
          </a:bodyPr>
          <a:lstStyle/>
          <a:p>
            <a:r>
              <a:rPr lang="en-US" sz="4000" dirty="0">
                <a:latin typeface="Bahnschrift Light" panose="020B0502040204020203" pitchFamily="34" charset="0"/>
              </a:rPr>
              <a:t>ADMIN PAGE</a:t>
            </a:r>
            <a:endParaRPr lang="en-IN" sz="4000" dirty="0">
              <a:latin typeface="Bahnschrift Light" panose="020B0502040204020203" pitchFamily="34" charset="0"/>
            </a:endParaRPr>
          </a:p>
        </p:txBody>
      </p:sp>
      <p:pic>
        <p:nvPicPr>
          <p:cNvPr id="2" name="Graphic 1" descr="Home">
            <a:hlinkClick r:id="rId3" action="ppaction://hlinksldjump"/>
            <a:extLst>
              <a:ext uri="{FF2B5EF4-FFF2-40B4-BE49-F238E27FC236}">
                <a16:creationId xmlns:a16="http://schemas.microsoft.com/office/drawing/2014/main" id="{7EC9B3E0-8033-FD63-D5CE-25D57F3DEB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42966" y="513399"/>
            <a:ext cx="914400" cy="886641"/>
          </a:xfrm>
          <a:prstGeom prst="rect">
            <a:avLst/>
          </a:prstGeom>
        </p:spPr>
      </p:pic>
      <p:pic>
        <p:nvPicPr>
          <p:cNvPr id="6" name="Graphic 5" descr="Decision chart">
            <a:hlinkClick r:id="rId6" action="ppaction://hlinksldjump"/>
            <a:extLst>
              <a:ext uri="{FF2B5EF4-FFF2-40B4-BE49-F238E27FC236}">
                <a16:creationId xmlns:a16="http://schemas.microsoft.com/office/drawing/2014/main" id="{C5A9A694-E5B6-F2D8-EDA8-C124ED7A1C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7760" y="5729078"/>
            <a:ext cx="685240" cy="685240"/>
          </a:xfrm>
          <a:prstGeom prst="rect">
            <a:avLst/>
          </a:prstGeom>
        </p:spPr>
      </p:pic>
      <p:sp>
        <p:nvSpPr>
          <p:cNvPr id="11" name="TextBox 10">
            <a:extLst>
              <a:ext uri="{FF2B5EF4-FFF2-40B4-BE49-F238E27FC236}">
                <a16:creationId xmlns:a16="http://schemas.microsoft.com/office/drawing/2014/main" id="{7EBD623E-0EFE-F71C-E46E-0270C9850FD2}"/>
              </a:ext>
            </a:extLst>
          </p:cNvPr>
          <p:cNvSpPr txBox="1"/>
          <p:nvPr/>
        </p:nvSpPr>
        <p:spPr>
          <a:xfrm>
            <a:off x="313765" y="6414318"/>
            <a:ext cx="6257364" cy="369332"/>
          </a:xfrm>
          <a:prstGeom prst="rect">
            <a:avLst/>
          </a:prstGeom>
          <a:noFill/>
        </p:spPr>
        <p:txBody>
          <a:bodyPr wrap="square">
            <a:spAutoFit/>
          </a:bodyPr>
          <a:lstStyle/>
          <a:p>
            <a:r>
              <a:rPr lang="en-US" b="1" dirty="0"/>
              <a:t>DFD</a:t>
            </a:r>
            <a:endParaRPr lang="en-IN" b="1" dirty="0"/>
          </a:p>
        </p:txBody>
      </p:sp>
    </p:spTree>
    <p:extLst>
      <p:ext uri="{BB962C8B-B14F-4D97-AF65-F5344CB8AC3E}">
        <p14:creationId xmlns:p14="http://schemas.microsoft.com/office/powerpoint/2010/main" val="3019803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17A9C9-4117-CF7F-623F-F64B11A388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257365" y="3109912"/>
            <a:ext cx="6096000" cy="4752975"/>
          </a:xfrm>
          <a:prstGeom prst="rect">
            <a:avLst/>
          </a:prstGeom>
        </p:spPr>
      </p:pic>
      <p:pic>
        <p:nvPicPr>
          <p:cNvPr id="10" name="Picture 9">
            <a:extLst>
              <a:ext uri="{FF2B5EF4-FFF2-40B4-BE49-F238E27FC236}">
                <a16:creationId xmlns:a16="http://schemas.microsoft.com/office/drawing/2014/main" id="{E88D4B85-8F39-7735-48F4-412DA86E8DF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161364" y="-1138636"/>
            <a:ext cx="6096000" cy="4752975"/>
          </a:xfrm>
          <a:prstGeom prst="rect">
            <a:avLst/>
          </a:prstGeom>
        </p:spPr>
      </p:pic>
      <p:sp>
        <p:nvSpPr>
          <p:cNvPr id="5" name="TextBox 4">
            <a:extLst>
              <a:ext uri="{FF2B5EF4-FFF2-40B4-BE49-F238E27FC236}">
                <a16:creationId xmlns:a16="http://schemas.microsoft.com/office/drawing/2014/main" id="{86662BDD-BF48-F835-5F00-E58F00C1F1E5}"/>
              </a:ext>
              <a:ext uri="{C183D7F6-B498-43B3-948B-1728B52AA6E4}">
                <adec:decorative xmlns:adec="http://schemas.microsoft.com/office/drawing/2017/decorative" val="1"/>
              </a:ext>
            </a:extLst>
          </p:cNvPr>
          <p:cNvSpPr txBox="1"/>
          <p:nvPr/>
        </p:nvSpPr>
        <p:spPr>
          <a:xfrm>
            <a:off x="2274174" y="2201635"/>
            <a:ext cx="6622677" cy="707886"/>
          </a:xfrm>
          <a:prstGeom prst="rect">
            <a:avLst/>
          </a:prstGeom>
          <a:noFill/>
        </p:spPr>
        <p:txBody>
          <a:bodyPr wrap="square" rtlCol="0">
            <a:spAutoFit/>
          </a:bodyPr>
          <a:lstStyle/>
          <a:p>
            <a:r>
              <a:rPr lang="en-US" sz="4000" dirty="0">
                <a:latin typeface="Bahnschrift Light" panose="020B0502040204020203" pitchFamily="34" charset="0"/>
              </a:rPr>
              <a:t>PAYMENT PAGE</a:t>
            </a:r>
            <a:endParaRPr lang="en-IN" sz="4000" dirty="0">
              <a:latin typeface="Bahnschrift Light" panose="020B0502040204020203" pitchFamily="34" charset="0"/>
            </a:endParaRPr>
          </a:p>
        </p:txBody>
      </p:sp>
      <p:sp>
        <p:nvSpPr>
          <p:cNvPr id="7" name="TextBox 6">
            <a:extLst>
              <a:ext uri="{FF2B5EF4-FFF2-40B4-BE49-F238E27FC236}">
                <a16:creationId xmlns:a16="http://schemas.microsoft.com/office/drawing/2014/main" id="{E87697E1-B2B0-D7A0-FCEF-703C18C7260B}"/>
              </a:ext>
            </a:extLst>
          </p:cNvPr>
          <p:cNvSpPr txBox="1"/>
          <p:nvPr/>
        </p:nvSpPr>
        <p:spPr>
          <a:xfrm>
            <a:off x="3026989" y="3245343"/>
            <a:ext cx="6460752" cy="1477328"/>
          </a:xfrm>
          <a:prstGeom prst="rect">
            <a:avLst/>
          </a:prstGeom>
          <a:noFill/>
        </p:spPr>
        <p:txBody>
          <a:bodyPr wrap="square" rtlCol="0">
            <a:spAutoFit/>
          </a:bodyPr>
          <a:lstStyle/>
          <a:p>
            <a:pPr>
              <a:buClr>
                <a:schemeClr val="accent4">
                  <a:lumMod val="60000"/>
                  <a:lumOff val="40000"/>
                </a:schemeClr>
              </a:buClr>
            </a:pPr>
            <a:r>
              <a:rPr lang="en-US" dirty="0"/>
              <a:t>          In payment page automatic pension calculation and retirement amount calculation are done. Notifications for each payment for the pensioners are notified with an </a:t>
            </a:r>
            <a:r>
              <a:rPr lang="en-US" dirty="0" err="1"/>
              <a:t>messange</a:t>
            </a:r>
            <a:r>
              <a:rPr lang="en-US" dirty="0"/>
              <a:t> on their pages.</a:t>
            </a:r>
          </a:p>
          <a:p>
            <a:pPr>
              <a:buClr>
                <a:schemeClr val="accent4">
                  <a:lumMod val="60000"/>
                  <a:lumOff val="40000"/>
                </a:schemeClr>
              </a:buClr>
            </a:pPr>
            <a:endParaRPr lang="en-US" dirty="0"/>
          </a:p>
        </p:txBody>
      </p:sp>
      <p:pic>
        <p:nvPicPr>
          <p:cNvPr id="2" name="Graphic 1" descr="Home">
            <a:hlinkClick r:id="rId3" action="ppaction://hlinksldjump"/>
            <a:extLst>
              <a:ext uri="{FF2B5EF4-FFF2-40B4-BE49-F238E27FC236}">
                <a16:creationId xmlns:a16="http://schemas.microsoft.com/office/drawing/2014/main" id="{7EC9B3E0-8033-FD63-D5CE-25D57F3DEB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1995121"/>
            <a:ext cx="914400" cy="914400"/>
          </a:xfrm>
          <a:prstGeom prst="rect">
            <a:avLst/>
          </a:prstGeom>
        </p:spPr>
      </p:pic>
    </p:spTree>
    <p:extLst>
      <p:ext uri="{BB962C8B-B14F-4D97-AF65-F5344CB8AC3E}">
        <p14:creationId xmlns:p14="http://schemas.microsoft.com/office/powerpoint/2010/main" val="443873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3B58FED1-D664-D75F-5DE8-3AAF53778B97}"/>
              </a:ext>
            </a:extLst>
          </p:cNvPr>
          <p:cNvGraphicFramePr>
            <a:graphicFrameLocks noGrp="1"/>
          </p:cNvGraphicFramePr>
          <p:nvPr>
            <p:extLst>
              <p:ext uri="{D42A27DB-BD31-4B8C-83A1-F6EECF244321}">
                <p14:modId xmlns:p14="http://schemas.microsoft.com/office/powerpoint/2010/main" val="751235345"/>
              </p:ext>
            </p:extLst>
          </p:nvPr>
        </p:nvGraphicFramePr>
        <p:xfrm>
          <a:off x="1953368" y="2015484"/>
          <a:ext cx="7503149" cy="2851671"/>
        </p:xfrm>
        <a:graphic>
          <a:graphicData uri="http://schemas.openxmlformats.org/drawingml/2006/table">
            <a:tbl>
              <a:tblPr firstRow="1" firstCol="1" bandRow="1">
                <a:tableStyleId>{5C22544A-7EE6-4342-B048-85BDC9FD1C3A}</a:tableStyleId>
              </a:tblPr>
              <a:tblGrid>
                <a:gridCol w="1791253">
                  <a:extLst>
                    <a:ext uri="{9D8B030D-6E8A-4147-A177-3AD203B41FA5}">
                      <a16:colId xmlns:a16="http://schemas.microsoft.com/office/drawing/2014/main" val="2465891672"/>
                    </a:ext>
                  </a:extLst>
                </a:gridCol>
                <a:gridCol w="1427776">
                  <a:extLst>
                    <a:ext uri="{9D8B030D-6E8A-4147-A177-3AD203B41FA5}">
                      <a16:colId xmlns:a16="http://schemas.microsoft.com/office/drawing/2014/main" val="2299295172"/>
                    </a:ext>
                  </a:extLst>
                </a:gridCol>
                <a:gridCol w="1427776">
                  <a:extLst>
                    <a:ext uri="{9D8B030D-6E8A-4147-A177-3AD203B41FA5}">
                      <a16:colId xmlns:a16="http://schemas.microsoft.com/office/drawing/2014/main" val="361518957"/>
                    </a:ext>
                  </a:extLst>
                </a:gridCol>
                <a:gridCol w="1427776">
                  <a:extLst>
                    <a:ext uri="{9D8B030D-6E8A-4147-A177-3AD203B41FA5}">
                      <a16:colId xmlns:a16="http://schemas.microsoft.com/office/drawing/2014/main" val="3664132524"/>
                    </a:ext>
                  </a:extLst>
                </a:gridCol>
                <a:gridCol w="1428568">
                  <a:extLst>
                    <a:ext uri="{9D8B030D-6E8A-4147-A177-3AD203B41FA5}">
                      <a16:colId xmlns:a16="http://schemas.microsoft.com/office/drawing/2014/main" val="1664738032"/>
                    </a:ext>
                  </a:extLst>
                </a:gridCol>
              </a:tblGrid>
              <a:tr h="351498">
                <a:tc>
                  <a:txBody>
                    <a:bodyPr/>
                    <a:lstStyle/>
                    <a:p>
                      <a:pPr algn="ctr"/>
                      <a:r>
                        <a:rPr lang="en-IN" sz="1200" dirty="0">
                          <a:effectLst/>
                        </a:rPr>
                        <a:t>Column</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Datatype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Size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Constraints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98558990"/>
                  </a:ext>
                </a:extLst>
              </a:tr>
              <a:tr h="489452">
                <a:tc>
                  <a:txBody>
                    <a:bodyPr/>
                    <a:lstStyle/>
                    <a:p>
                      <a:pPr algn="ctr"/>
                      <a:r>
                        <a:rPr lang="en-IN" sz="1200">
                          <a:effectLst/>
                        </a:rPr>
                        <a:t>loginid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11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Primary Key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Login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05375263"/>
                  </a:ext>
                </a:extLst>
              </a:tr>
              <a:tr h="521578">
                <a:tc>
                  <a:txBody>
                    <a:bodyPr/>
                    <a:lstStyle/>
                    <a:p>
                      <a:pPr algn="ctr"/>
                      <a:r>
                        <a:rPr lang="en-IN" sz="1200" dirty="0">
                          <a:effectLst/>
                        </a:rPr>
                        <a:t>Email</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10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User’s Email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9078581"/>
                  </a:ext>
                </a:extLst>
              </a:tr>
              <a:tr h="521578">
                <a:tc>
                  <a:txBody>
                    <a:bodyPr/>
                    <a:lstStyle/>
                    <a:p>
                      <a:pPr algn="ctr"/>
                      <a:r>
                        <a:rPr lang="en-IN" sz="1200">
                          <a:effectLst/>
                        </a:rPr>
                        <a:t>Password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32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User’s Password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721900434"/>
                  </a:ext>
                </a:extLst>
              </a:tr>
              <a:tr h="445987">
                <a:tc>
                  <a:txBody>
                    <a:bodyPr/>
                    <a:lstStyle/>
                    <a:p>
                      <a:pPr algn="ctr"/>
                      <a:r>
                        <a:rPr lang="en-IN" sz="1200">
                          <a:effectLst/>
                        </a:rPr>
                        <a:t>Usertype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enum</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‘0’,’1’,’2’,’3’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User 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70972262"/>
                  </a:ext>
                </a:extLst>
              </a:tr>
              <a:tr h="521578">
                <a:tc>
                  <a:txBody>
                    <a:bodyPr/>
                    <a:lstStyle/>
                    <a:p>
                      <a:pPr algn="ctr"/>
                      <a:r>
                        <a:rPr lang="en-IN" sz="1200">
                          <a:effectLst/>
                        </a:rPr>
                        <a:t>Status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enum</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‘0’,’1’,’2’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Store Login Status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24216872"/>
                  </a:ext>
                </a:extLst>
              </a:tr>
            </a:tbl>
          </a:graphicData>
        </a:graphic>
      </p:graphicFrame>
      <p:sp>
        <p:nvSpPr>
          <p:cNvPr id="7" name="Rectangle 2">
            <a:extLst>
              <a:ext uri="{FF2B5EF4-FFF2-40B4-BE49-F238E27FC236}">
                <a16:creationId xmlns:a16="http://schemas.microsoft.com/office/drawing/2014/main" id="{C9D749D8-DBF9-5540-DB02-EDA2ABFD98A7}"/>
              </a:ext>
            </a:extLst>
          </p:cNvPr>
          <p:cNvSpPr>
            <a:spLocks noChangeArrowheads="1"/>
          </p:cNvSpPr>
          <p:nvPr/>
        </p:nvSpPr>
        <p:spPr bwMode="auto">
          <a:xfrm>
            <a:off x="-1090772" y="1086284"/>
            <a:ext cx="9632394" cy="88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377136" tIns="57132" rIns="1821876" bIns="0" numCol="1" anchor="ctr" anchorCtr="0" compatLnSpc="1">
            <a:prstTxWarp prst="textNoShape">
              <a:avLst/>
            </a:prstTxWarp>
            <a:spAutoFit/>
          </a:bodyPr>
          <a:lstStyle>
            <a:lvl1pPr eaLnBrk="0" fontAlgn="base" hangingPunct="0">
              <a:spcBef>
                <a:spcPct val="0"/>
              </a:spcBef>
              <a:spcAft>
                <a:spcPct val="0"/>
              </a:spcAft>
              <a:tabLst>
                <a:tab pos="809625" algn="l"/>
              </a:tabLst>
              <a:defRPr>
                <a:solidFill>
                  <a:schemeClr val="tx1"/>
                </a:solidFill>
                <a:latin typeface="Arial" panose="020B0604020202020204" pitchFamily="34" charset="0"/>
              </a:defRPr>
            </a:lvl1pPr>
            <a:lvl2pPr eaLnBrk="0" fontAlgn="base" hangingPunct="0">
              <a:spcBef>
                <a:spcPct val="0"/>
              </a:spcBef>
              <a:spcAft>
                <a:spcPct val="0"/>
              </a:spcAft>
              <a:tabLst>
                <a:tab pos="809625" algn="l"/>
              </a:tabLst>
              <a:defRPr>
                <a:solidFill>
                  <a:schemeClr val="tx1"/>
                </a:solidFill>
                <a:latin typeface="Arial" panose="020B0604020202020204" pitchFamily="34" charset="0"/>
              </a:defRPr>
            </a:lvl2pPr>
            <a:lvl3pPr eaLnBrk="0" fontAlgn="base" hangingPunct="0">
              <a:spcBef>
                <a:spcPct val="0"/>
              </a:spcBef>
              <a:spcAft>
                <a:spcPct val="0"/>
              </a:spcAft>
              <a:tabLst>
                <a:tab pos="809625" algn="l"/>
              </a:tabLst>
              <a:defRPr>
                <a:solidFill>
                  <a:schemeClr val="tx1"/>
                </a:solidFill>
                <a:latin typeface="Arial" panose="020B0604020202020204" pitchFamily="34" charset="0"/>
              </a:defRPr>
            </a:lvl3pPr>
            <a:lvl4pPr eaLnBrk="0" fontAlgn="base" hangingPunct="0">
              <a:spcBef>
                <a:spcPct val="0"/>
              </a:spcBef>
              <a:spcAft>
                <a:spcPct val="0"/>
              </a:spcAft>
              <a:tabLst>
                <a:tab pos="809625" algn="l"/>
              </a:tabLst>
              <a:defRPr>
                <a:solidFill>
                  <a:schemeClr val="tx1"/>
                </a:solidFill>
                <a:latin typeface="Arial" panose="020B0604020202020204" pitchFamily="34" charset="0"/>
              </a:defRPr>
            </a:lvl4pPr>
            <a:lvl5pPr eaLnBrk="0" fontAlgn="base" hangingPunct="0">
              <a:spcBef>
                <a:spcPct val="0"/>
              </a:spcBef>
              <a:spcAft>
                <a:spcPct val="0"/>
              </a:spcAft>
              <a:tabLst>
                <a:tab pos="809625" algn="l"/>
              </a:tabLst>
              <a:defRPr>
                <a:solidFill>
                  <a:schemeClr val="tx1"/>
                </a:solidFill>
                <a:latin typeface="Arial" panose="020B0604020202020204" pitchFamily="34" charset="0"/>
              </a:defRPr>
            </a:lvl5pPr>
            <a:lvl6pPr eaLnBrk="0" fontAlgn="base" hangingPunct="0">
              <a:spcBef>
                <a:spcPct val="0"/>
              </a:spcBef>
              <a:spcAft>
                <a:spcPct val="0"/>
              </a:spcAft>
              <a:tabLst>
                <a:tab pos="809625" algn="l"/>
              </a:tabLst>
              <a:defRPr>
                <a:solidFill>
                  <a:schemeClr val="tx1"/>
                </a:solidFill>
                <a:latin typeface="Arial" panose="020B0604020202020204" pitchFamily="34" charset="0"/>
              </a:defRPr>
            </a:lvl6pPr>
            <a:lvl7pPr eaLnBrk="0" fontAlgn="base" hangingPunct="0">
              <a:spcBef>
                <a:spcPct val="0"/>
              </a:spcBef>
              <a:spcAft>
                <a:spcPct val="0"/>
              </a:spcAft>
              <a:tabLst>
                <a:tab pos="809625" algn="l"/>
              </a:tabLst>
              <a:defRPr>
                <a:solidFill>
                  <a:schemeClr val="tx1"/>
                </a:solidFill>
                <a:latin typeface="Arial" panose="020B0604020202020204" pitchFamily="34" charset="0"/>
              </a:defRPr>
            </a:lvl7pPr>
            <a:lvl8pPr eaLnBrk="0" fontAlgn="base" hangingPunct="0">
              <a:spcBef>
                <a:spcPct val="0"/>
              </a:spcBef>
              <a:spcAft>
                <a:spcPct val="0"/>
              </a:spcAft>
              <a:tabLst>
                <a:tab pos="809625" algn="l"/>
              </a:tabLst>
              <a:defRPr>
                <a:solidFill>
                  <a:schemeClr val="tx1"/>
                </a:solidFill>
                <a:latin typeface="Arial" panose="020B0604020202020204" pitchFamily="34" charset="0"/>
              </a:defRPr>
            </a:lvl8pPr>
            <a:lvl9pPr eaLnBrk="0" fontAlgn="base" hangingPunct="0">
              <a:spcBef>
                <a:spcPct val="0"/>
              </a:spcBef>
              <a:spcAft>
                <a:spcPct val="0"/>
              </a:spcAft>
              <a:tabLst>
                <a:tab pos="809625" algn="l"/>
              </a:tabLs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buFontTx/>
              <a:buAutoNum type="arabicPeriod"/>
              <a:tabLst>
                <a:tab pos="809625" algn="l"/>
              </a:tabLst>
            </a:pPr>
            <a:r>
              <a:rPr kumimoji="0" lang="en-US" altLang="en-US" sz="12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1. login</a:t>
            </a:r>
          </a:p>
          <a:p>
            <a:pPr marL="457200" marR="0" lvl="1" indent="0" algn="l" defTabSz="914400" rtl="0" eaLnBrk="0" fontAlgn="base" latinLnBrk="0" hangingPunct="0">
              <a:lnSpc>
                <a:spcPct val="100000"/>
              </a:lnSpc>
              <a:spcBef>
                <a:spcPct val="0"/>
              </a:spcBef>
              <a:spcAft>
                <a:spcPct val="0"/>
              </a:spcAft>
              <a:buClrTx/>
              <a:buSzTx/>
              <a:tabLst>
                <a:tab pos="809625" algn="l"/>
              </a:tabLst>
            </a:pPr>
            <a:endParaRPr kumimoji="0" lang="en-US" altLang="en-US" sz="12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809625" algn="l"/>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Description: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username and password of users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8096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3543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DE16A89-3CC8-0924-ABDF-E038DFC11A99}"/>
              </a:ext>
            </a:extLst>
          </p:cNvPr>
          <p:cNvGraphicFramePr>
            <a:graphicFrameLocks noGrp="1"/>
          </p:cNvGraphicFramePr>
          <p:nvPr>
            <p:extLst>
              <p:ext uri="{D42A27DB-BD31-4B8C-83A1-F6EECF244321}">
                <p14:modId xmlns:p14="http://schemas.microsoft.com/office/powerpoint/2010/main" val="237462376"/>
              </p:ext>
            </p:extLst>
          </p:nvPr>
        </p:nvGraphicFramePr>
        <p:xfrm>
          <a:off x="1417779" y="1529726"/>
          <a:ext cx="7974957" cy="4981892"/>
        </p:xfrm>
        <a:graphic>
          <a:graphicData uri="http://schemas.openxmlformats.org/drawingml/2006/table">
            <a:tbl>
              <a:tblPr firstRow="1" firstCol="1" bandRow="1">
                <a:tableStyleId>{5C22544A-7EE6-4342-B048-85BDC9FD1C3A}</a:tableStyleId>
              </a:tblPr>
              <a:tblGrid>
                <a:gridCol w="1641392">
                  <a:extLst>
                    <a:ext uri="{9D8B030D-6E8A-4147-A177-3AD203B41FA5}">
                      <a16:colId xmlns:a16="http://schemas.microsoft.com/office/drawing/2014/main" val="742619908"/>
                    </a:ext>
                  </a:extLst>
                </a:gridCol>
                <a:gridCol w="1583174">
                  <a:extLst>
                    <a:ext uri="{9D8B030D-6E8A-4147-A177-3AD203B41FA5}">
                      <a16:colId xmlns:a16="http://schemas.microsoft.com/office/drawing/2014/main" val="3718345790"/>
                    </a:ext>
                  </a:extLst>
                </a:gridCol>
                <a:gridCol w="1583174">
                  <a:extLst>
                    <a:ext uri="{9D8B030D-6E8A-4147-A177-3AD203B41FA5}">
                      <a16:colId xmlns:a16="http://schemas.microsoft.com/office/drawing/2014/main" val="1122729960"/>
                    </a:ext>
                  </a:extLst>
                </a:gridCol>
                <a:gridCol w="1583174">
                  <a:extLst>
                    <a:ext uri="{9D8B030D-6E8A-4147-A177-3AD203B41FA5}">
                      <a16:colId xmlns:a16="http://schemas.microsoft.com/office/drawing/2014/main" val="1123137630"/>
                    </a:ext>
                  </a:extLst>
                </a:gridCol>
                <a:gridCol w="1584043">
                  <a:extLst>
                    <a:ext uri="{9D8B030D-6E8A-4147-A177-3AD203B41FA5}">
                      <a16:colId xmlns:a16="http://schemas.microsoft.com/office/drawing/2014/main" val="3308365293"/>
                    </a:ext>
                  </a:extLst>
                </a:gridCol>
              </a:tblGrid>
              <a:tr h="152337">
                <a:tc>
                  <a:txBody>
                    <a:bodyPr/>
                    <a:lstStyle/>
                    <a:p>
                      <a:pPr algn="ctr"/>
                      <a:r>
                        <a:rPr lang="en-IN" sz="1200">
                          <a:effectLst/>
                        </a:rPr>
                        <a:t>Column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Datatype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Size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Constraints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extLst>
                  <a:ext uri="{0D108BD9-81ED-4DB2-BD59-A6C34878D82A}">
                    <a16:rowId xmlns:a16="http://schemas.microsoft.com/office/drawing/2014/main" val="3842101379"/>
                  </a:ext>
                </a:extLst>
              </a:tr>
              <a:tr h="304675">
                <a:tc>
                  <a:txBody>
                    <a:bodyPr/>
                    <a:lstStyle/>
                    <a:p>
                      <a:pPr algn="ctr"/>
                      <a:r>
                        <a:rPr lang="en-IN" sz="1200">
                          <a:effectLst/>
                        </a:rPr>
                        <a:t>Userid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11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Primary Key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Store Stationmaster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extLst>
                  <a:ext uri="{0D108BD9-81ED-4DB2-BD59-A6C34878D82A}">
                    <a16:rowId xmlns:a16="http://schemas.microsoft.com/office/drawing/2014/main" val="218218120"/>
                  </a:ext>
                </a:extLst>
              </a:tr>
              <a:tr h="457013">
                <a:tc>
                  <a:txBody>
                    <a:bodyPr/>
                    <a:lstStyle/>
                    <a:p>
                      <a:pPr algn="ctr"/>
                      <a:r>
                        <a:rPr lang="en-IN" sz="1200">
                          <a:effectLst/>
                        </a:rPr>
                        <a:t>Name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15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Store Stationmaster’s Name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extLst>
                  <a:ext uri="{0D108BD9-81ED-4DB2-BD59-A6C34878D82A}">
                    <a16:rowId xmlns:a16="http://schemas.microsoft.com/office/drawing/2014/main" val="159274529"/>
                  </a:ext>
                </a:extLst>
              </a:tr>
              <a:tr h="457013">
                <a:tc>
                  <a:txBody>
                    <a:bodyPr/>
                    <a:lstStyle/>
                    <a:p>
                      <a:pPr algn="ctr"/>
                      <a:r>
                        <a:rPr lang="en-IN" sz="1200" dirty="0">
                          <a:effectLst/>
                        </a:rPr>
                        <a:t>Address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50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Store Stationmaster’s Address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extLst>
                  <a:ext uri="{0D108BD9-81ED-4DB2-BD59-A6C34878D82A}">
                    <a16:rowId xmlns:a16="http://schemas.microsoft.com/office/drawing/2014/main" val="1234508044"/>
                  </a:ext>
                </a:extLst>
              </a:tr>
              <a:tr h="457013">
                <a:tc>
                  <a:txBody>
                    <a:bodyPr/>
                    <a:lstStyle/>
                    <a:p>
                      <a:pPr algn="ctr"/>
                      <a:r>
                        <a:rPr lang="en-IN" sz="1200">
                          <a:effectLst/>
                        </a:rPr>
                        <a:t>Pincode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dirty="0">
                          <a:effectLst/>
                        </a:rPr>
                        <a:t>varchar</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Store Stationmaster’s Pincode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extLst>
                  <a:ext uri="{0D108BD9-81ED-4DB2-BD59-A6C34878D82A}">
                    <a16:rowId xmlns:a16="http://schemas.microsoft.com/office/drawing/2014/main" val="1349917932"/>
                  </a:ext>
                </a:extLst>
              </a:tr>
              <a:tr h="457013">
                <a:tc>
                  <a:txBody>
                    <a:bodyPr/>
                    <a:lstStyle/>
                    <a:p>
                      <a:pPr algn="ctr"/>
                      <a:r>
                        <a:rPr lang="en-IN" sz="1200">
                          <a:effectLst/>
                        </a:rPr>
                        <a:t>District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20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Store Stationmaster’s District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extLst>
                  <a:ext uri="{0D108BD9-81ED-4DB2-BD59-A6C34878D82A}">
                    <a16:rowId xmlns:a16="http://schemas.microsoft.com/office/drawing/2014/main" val="1322586259"/>
                  </a:ext>
                </a:extLst>
              </a:tr>
              <a:tr h="838233">
                <a:tc>
                  <a:txBody>
                    <a:bodyPr/>
                    <a:lstStyle/>
                    <a:p>
                      <a:pPr algn="ctr"/>
                      <a:r>
                        <a:rPr lang="en-IN" sz="1200">
                          <a:effectLst/>
                        </a:rPr>
                        <a:t>Gender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Store Stationmaster’s Gender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extLst>
                  <a:ext uri="{0D108BD9-81ED-4DB2-BD59-A6C34878D82A}">
                    <a16:rowId xmlns:a16="http://schemas.microsoft.com/office/drawing/2014/main" val="1520930383"/>
                  </a:ext>
                </a:extLst>
              </a:tr>
              <a:tr h="457013">
                <a:tc>
                  <a:txBody>
                    <a:bodyPr/>
                    <a:lstStyle/>
                    <a:p>
                      <a:pPr algn="ctr"/>
                      <a:r>
                        <a:rPr lang="en-IN" sz="1200">
                          <a:effectLst/>
                        </a:rPr>
                        <a:t>DOB</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Store Stationmaster’s DOB</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extLst>
                  <a:ext uri="{0D108BD9-81ED-4DB2-BD59-A6C34878D82A}">
                    <a16:rowId xmlns:a16="http://schemas.microsoft.com/office/drawing/2014/main" val="375134732"/>
                  </a:ext>
                </a:extLst>
              </a:tr>
              <a:tr h="457013">
                <a:tc>
                  <a:txBody>
                    <a:bodyPr/>
                    <a:lstStyle/>
                    <a:p>
                      <a:pPr algn="ctr"/>
                      <a:r>
                        <a:rPr lang="en-IN" sz="1200">
                          <a:effectLst/>
                        </a:rPr>
                        <a:t>Depo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20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Store Stationmaster’s Department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extLst>
                  <a:ext uri="{0D108BD9-81ED-4DB2-BD59-A6C34878D82A}">
                    <a16:rowId xmlns:a16="http://schemas.microsoft.com/office/drawing/2014/main" val="485725515"/>
                  </a:ext>
                </a:extLst>
              </a:tr>
              <a:tr h="457013">
                <a:tc>
                  <a:txBody>
                    <a:bodyPr/>
                    <a:lstStyle/>
                    <a:p>
                      <a:pPr algn="ctr"/>
                      <a:r>
                        <a:rPr lang="en-IN" sz="1200">
                          <a:effectLst/>
                        </a:rPr>
                        <a:t>Contactno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13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Store Stationmaster’s Contact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extLst>
                  <a:ext uri="{0D108BD9-81ED-4DB2-BD59-A6C34878D82A}">
                    <a16:rowId xmlns:a16="http://schemas.microsoft.com/office/drawing/2014/main" val="3948188907"/>
                  </a:ext>
                </a:extLst>
              </a:tr>
              <a:tr h="457013">
                <a:tc>
                  <a:txBody>
                    <a:bodyPr/>
                    <a:lstStyle/>
                    <a:p>
                      <a:pPr algn="ctr"/>
                      <a:r>
                        <a:rPr lang="en-IN" sz="1200">
                          <a:effectLst/>
                        </a:rPr>
                        <a:t>Loginid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11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a:effectLst/>
                        </a:rPr>
                        <a:t>Foreign Key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tc>
                  <a:txBody>
                    <a:bodyPr/>
                    <a:lstStyle/>
                    <a:p>
                      <a:pPr algn="ctr"/>
                      <a:r>
                        <a:rPr lang="en-IN" sz="1200" dirty="0">
                          <a:effectLst/>
                        </a:rPr>
                        <a:t>Store Stationmaster’s Login Id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803" marR="42803" marT="0" marB="0" anchor="ctr"/>
                </a:tc>
                <a:extLst>
                  <a:ext uri="{0D108BD9-81ED-4DB2-BD59-A6C34878D82A}">
                    <a16:rowId xmlns:a16="http://schemas.microsoft.com/office/drawing/2014/main" val="2694154551"/>
                  </a:ext>
                </a:extLst>
              </a:tr>
            </a:tbl>
          </a:graphicData>
        </a:graphic>
      </p:graphicFrame>
      <p:sp>
        <p:nvSpPr>
          <p:cNvPr id="3" name="Rectangle 1">
            <a:extLst>
              <a:ext uri="{FF2B5EF4-FFF2-40B4-BE49-F238E27FC236}">
                <a16:creationId xmlns:a16="http://schemas.microsoft.com/office/drawing/2014/main" id="{7FD5C151-2ED5-615D-F793-B6C9EF0B99DE}"/>
              </a:ext>
            </a:extLst>
          </p:cNvPr>
          <p:cNvSpPr>
            <a:spLocks noChangeArrowheads="1"/>
          </p:cNvSpPr>
          <p:nvPr/>
        </p:nvSpPr>
        <p:spPr bwMode="auto">
          <a:xfrm>
            <a:off x="1417779" y="1072526"/>
            <a:ext cx="3236784"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2.</a:t>
            </a:r>
            <a:r>
              <a:rPr kumimoji="0" lang="en-US" altLang="en-US" sz="12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userreg(station master registration)</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Description: </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Stationmaster details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27312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B251B3F-93B4-C61A-B967-474003F12DD6}"/>
              </a:ext>
            </a:extLst>
          </p:cNvPr>
          <p:cNvGraphicFramePr>
            <a:graphicFrameLocks noGrp="1"/>
          </p:cNvGraphicFramePr>
          <p:nvPr>
            <p:extLst>
              <p:ext uri="{D42A27DB-BD31-4B8C-83A1-F6EECF244321}">
                <p14:modId xmlns:p14="http://schemas.microsoft.com/office/powerpoint/2010/main" val="186654283"/>
              </p:ext>
            </p:extLst>
          </p:nvPr>
        </p:nvGraphicFramePr>
        <p:xfrm>
          <a:off x="1307941" y="1066802"/>
          <a:ext cx="7974957" cy="5437045"/>
        </p:xfrm>
        <a:graphic>
          <a:graphicData uri="http://schemas.openxmlformats.org/drawingml/2006/table">
            <a:tbl>
              <a:tblPr firstRow="1" firstCol="1" bandRow="1">
                <a:tableStyleId>{5C22544A-7EE6-4342-B048-85BDC9FD1C3A}</a:tableStyleId>
              </a:tblPr>
              <a:tblGrid>
                <a:gridCol w="2051297">
                  <a:extLst>
                    <a:ext uri="{9D8B030D-6E8A-4147-A177-3AD203B41FA5}">
                      <a16:colId xmlns:a16="http://schemas.microsoft.com/office/drawing/2014/main" val="360503549"/>
                    </a:ext>
                  </a:extLst>
                </a:gridCol>
                <a:gridCol w="1560543">
                  <a:extLst>
                    <a:ext uri="{9D8B030D-6E8A-4147-A177-3AD203B41FA5}">
                      <a16:colId xmlns:a16="http://schemas.microsoft.com/office/drawing/2014/main" val="2132849765"/>
                    </a:ext>
                  </a:extLst>
                </a:gridCol>
                <a:gridCol w="1560543">
                  <a:extLst>
                    <a:ext uri="{9D8B030D-6E8A-4147-A177-3AD203B41FA5}">
                      <a16:colId xmlns:a16="http://schemas.microsoft.com/office/drawing/2014/main" val="2168737968"/>
                    </a:ext>
                  </a:extLst>
                </a:gridCol>
                <a:gridCol w="1560543">
                  <a:extLst>
                    <a:ext uri="{9D8B030D-6E8A-4147-A177-3AD203B41FA5}">
                      <a16:colId xmlns:a16="http://schemas.microsoft.com/office/drawing/2014/main" val="975354581"/>
                    </a:ext>
                  </a:extLst>
                </a:gridCol>
                <a:gridCol w="1242031">
                  <a:extLst>
                    <a:ext uri="{9D8B030D-6E8A-4147-A177-3AD203B41FA5}">
                      <a16:colId xmlns:a16="http://schemas.microsoft.com/office/drawing/2014/main" val="2516188484"/>
                    </a:ext>
                  </a:extLst>
                </a:gridCol>
              </a:tblGrid>
              <a:tr h="123371">
                <a:tc>
                  <a:txBody>
                    <a:bodyPr/>
                    <a:lstStyle/>
                    <a:p>
                      <a:pPr algn="ctr"/>
                      <a:r>
                        <a:rPr lang="en-IN" sz="1200">
                          <a:effectLst/>
                        </a:rPr>
                        <a:t>Column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Datatype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Size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Constraints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1544885901"/>
                  </a:ext>
                </a:extLst>
              </a:tr>
              <a:tr h="246743">
                <a:tc>
                  <a:txBody>
                    <a:bodyPr/>
                    <a:lstStyle/>
                    <a:p>
                      <a:pPr algn="ctr"/>
                      <a:r>
                        <a:rPr lang="en-IN" sz="1200">
                          <a:effectLst/>
                        </a:rPr>
                        <a:t>pensionid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10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Primary Key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1369842868"/>
                  </a:ext>
                </a:extLst>
              </a:tr>
              <a:tr h="370113">
                <a:tc>
                  <a:txBody>
                    <a:bodyPr/>
                    <a:lstStyle/>
                    <a:p>
                      <a:pPr algn="ctr"/>
                      <a:r>
                        <a:rPr lang="en-IN" sz="1200" dirty="0">
                          <a:effectLst/>
                        </a:rPr>
                        <a:t>Name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dirty="0">
                          <a:effectLst/>
                        </a:rPr>
                        <a:t>varchar</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15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Name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2883997430"/>
                  </a:ext>
                </a:extLst>
              </a:tr>
              <a:tr h="370113">
                <a:tc>
                  <a:txBody>
                    <a:bodyPr/>
                    <a:lstStyle/>
                    <a:p>
                      <a:pPr algn="ctr"/>
                      <a:r>
                        <a:rPr lang="en-IN" sz="1200">
                          <a:effectLst/>
                        </a:rPr>
                        <a:t>Address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50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Address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1079502537"/>
                  </a:ext>
                </a:extLst>
              </a:tr>
              <a:tr h="566057">
                <a:tc>
                  <a:txBody>
                    <a:bodyPr/>
                    <a:lstStyle/>
                    <a:p>
                      <a:pPr algn="ctr"/>
                      <a:r>
                        <a:rPr lang="en-IN" sz="1200">
                          <a:effectLst/>
                        </a:rPr>
                        <a:t>Pincode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Pincode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1986803955"/>
                  </a:ext>
                </a:extLst>
              </a:tr>
              <a:tr h="370113">
                <a:tc>
                  <a:txBody>
                    <a:bodyPr/>
                    <a:lstStyle/>
                    <a:p>
                      <a:pPr algn="ctr"/>
                      <a:r>
                        <a:rPr lang="en-IN" sz="1200" dirty="0">
                          <a:effectLst/>
                        </a:rPr>
                        <a:t>District</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20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District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3923764697"/>
                  </a:ext>
                </a:extLst>
              </a:tr>
              <a:tr h="370113">
                <a:tc>
                  <a:txBody>
                    <a:bodyPr/>
                    <a:lstStyle/>
                    <a:p>
                      <a:pPr algn="ctr"/>
                      <a:r>
                        <a:rPr lang="en-IN" sz="1200">
                          <a:effectLst/>
                        </a:rPr>
                        <a:t>Gender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Gender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3085177506"/>
                  </a:ext>
                </a:extLst>
              </a:tr>
              <a:tr h="370113">
                <a:tc>
                  <a:txBody>
                    <a:bodyPr/>
                    <a:lstStyle/>
                    <a:p>
                      <a:pPr algn="ctr"/>
                      <a:r>
                        <a:rPr lang="en-IN" sz="1200">
                          <a:effectLst/>
                        </a:rPr>
                        <a:t>Depo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20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Depo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580796560"/>
                  </a:ext>
                </a:extLst>
              </a:tr>
              <a:tr h="370113">
                <a:tc>
                  <a:txBody>
                    <a:bodyPr/>
                    <a:lstStyle/>
                    <a:p>
                      <a:pPr algn="ctr"/>
                      <a:r>
                        <a:rPr lang="en-IN" sz="1200">
                          <a:effectLst/>
                        </a:rPr>
                        <a:t>DOB</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DOB</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2277712629"/>
                  </a:ext>
                </a:extLst>
              </a:tr>
              <a:tr h="493487">
                <a:tc>
                  <a:txBody>
                    <a:bodyPr/>
                    <a:lstStyle/>
                    <a:p>
                      <a:pPr algn="ctr"/>
                      <a:r>
                        <a:rPr lang="en-IN" sz="1200">
                          <a:effectLst/>
                        </a:rPr>
                        <a:t>Retirementdate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Retirement 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2948780592"/>
                  </a:ext>
                </a:extLst>
              </a:tr>
              <a:tr h="493487">
                <a:tc>
                  <a:txBody>
                    <a:bodyPr/>
                    <a:lstStyle/>
                    <a:p>
                      <a:pPr algn="ctr"/>
                      <a:r>
                        <a:rPr lang="en-IN" sz="1200">
                          <a:effectLst/>
                        </a:rPr>
                        <a:t>Adharno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12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Adhar number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870627203"/>
                  </a:ext>
                </a:extLst>
              </a:tr>
              <a:tr h="493487">
                <a:tc>
                  <a:txBody>
                    <a:bodyPr/>
                    <a:lstStyle/>
                    <a:p>
                      <a:pPr algn="ctr"/>
                      <a:r>
                        <a:rPr lang="en-IN" sz="1200">
                          <a:effectLst/>
                        </a:rPr>
                        <a:t>Contactno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12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Contact number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4013334467"/>
                  </a:ext>
                </a:extLst>
              </a:tr>
              <a:tr h="370113">
                <a:tc>
                  <a:txBody>
                    <a:bodyPr/>
                    <a:lstStyle/>
                    <a:p>
                      <a:pPr algn="ctr"/>
                      <a:r>
                        <a:rPr lang="en-IN" sz="1200">
                          <a:effectLst/>
                        </a:rPr>
                        <a:t>Photo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text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Store Pensioner Photo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2727924200"/>
                  </a:ext>
                </a:extLst>
              </a:tr>
              <a:tr h="370113">
                <a:tc>
                  <a:txBody>
                    <a:bodyPr/>
                    <a:lstStyle/>
                    <a:p>
                      <a:pPr algn="ctr"/>
                      <a:r>
                        <a:rPr lang="en-IN" sz="1200">
                          <a:effectLst/>
                        </a:rPr>
                        <a:t>loginid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11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a:effectLst/>
                        </a:rPr>
                        <a:t>Foreign Key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tc>
                  <a:txBody>
                    <a:bodyPr/>
                    <a:lstStyle/>
                    <a:p>
                      <a:pPr algn="ctr"/>
                      <a:r>
                        <a:rPr lang="en-IN" sz="1200" dirty="0">
                          <a:effectLst/>
                        </a:rPr>
                        <a:t>Store Pensioner Login id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574" marR="30574" marT="0" marB="0" anchor="ctr"/>
                </a:tc>
                <a:extLst>
                  <a:ext uri="{0D108BD9-81ED-4DB2-BD59-A6C34878D82A}">
                    <a16:rowId xmlns:a16="http://schemas.microsoft.com/office/drawing/2014/main" val="2216477185"/>
                  </a:ext>
                </a:extLst>
              </a:tr>
            </a:tbl>
          </a:graphicData>
        </a:graphic>
      </p:graphicFrame>
      <p:sp>
        <p:nvSpPr>
          <p:cNvPr id="3" name="Rectangle 1">
            <a:extLst>
              <a:ext uri="{FF2B5EF4-FFF2-40B4-BE49-F238E27FC236}">
                <a16:creationId xmlns:a16="http://schemas.microsoft.com/office/drawing/2014/main" id="{25ABFC9D-93EE-E076-1373-6F132F73F1A5}"/>
              </a:ext>
            </a:extLst>
          </p:cNvPr>
          <p:cNvSpPr>
            <a:spLocks noChangeArrowheads="1"/>
          </p:cNvSpPr>
          <p:nvPr/>
        </p:nvSpPr>
        <p:spPr bwMode="auto">
          <a:xfrm>
            <a:off x="195925" y="60960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3.</a:t>
            </a:r>
            <a:r>
              <a:rPr kumimoji="0" lang="en-US" altLang="en-US" sz="12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pension</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Description: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Pensioner details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8898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99E861B-5D9F-8353-ED55-C72641EFE688}"/>
              </a:ext>
            </a:extLst>
          </p:cNvPr>
          <p:cNvGraphicFramePr>
            <a:graphicFrameLocks noGrp="1"/>
          </p:cNvGraphicFramePr>
          <p:nvPr>
            <p:extLst>
              <p:ext uri="{D42A27DB-BD31-4B8C-83A1-F6EECF244321}">
                <p14:modId xmlns:p14="http://schemas.microsoft.com/office/powerpoint/2010/main" val="497055200"/>
              </p:ext>
            </p:extLst>
          </p:nvPr>
        </p:nvGraphicFramePr>
        <p:xfrm>
          <a:off x="1299022" y="1446836"/>
          <a:ext cx="7616144" cy="4803493"/>
        </p:xfrm>
        <a:graphic>
          <a:graphicData uri="http://schemas.openxmlformats.org/drawingml/2006/table">
            <a:tbl>
              <a:tblPr firstRow="1" firstCol="1" bandRow="1">
                <a:tableStyleId>{5C22544A-7EE6-4342-B048-85BDC9FD1C3A}</a:tableStyleId>
              </a:tblPr>
              <a:tblGrid>
                <a:gridCol w="1523060">
                  <a:extLst>
                    <a:ext uri="{9D8B030D-6E8A-4147-A177-3AD203B41FA5}">
                      <a16:colId xmlns:a16="http://schemas.microsoft.com/office/drawing/2014/main" val="2632230030"/>
                    </a:ext>
                  </a:extLst>
                </a:gridCol>
                <a:gridCol w="1523060">
                  <a:extLst>
                    <a:ext uri="{9D8B030D-6E8A-4147-A177-3AD203B41FA5}">
                      <a16:colId xmlns:a16="http://schemas.microsoft.com/office/drawing/2014/main" val="3851135253"/>
                    </a:ext>
                  </a:extLst>
                </a:gridCol>
                <a:gridCol w="1523060">
                  <a:extLst>
                    <a:ext uri="{9D8B030D-6E8A-4147-A177-3AD203B41FA5}">
                      <a16:colId xmlns:a16="http://schemas.microsoft.com/office/drawing/2014/main" val="3743422153"/>
                    </a:ext>
                  </a:extLst>
                </a:gridCol>
                <a:gridCol w="1523060">
                  <a:extLst>
                    <a:ext uri="{9D8B030D-6E8A-4147-A177-3AD203B41FA5}">
                      <a16:colId xmlns:a16="http://schemas.microsoft.com/office/drawing/2014/main" val="3620227030"/>
                    </a:ext>
                  </a:extLst>
                </a:gridCol>
                <a:gridCol w="1523904">
                  <a:extLst>
                    <a:ext uri="{9D8B030D-6E8A-4147-A177-3AD203B41FA5}">
                      <a16:colId xmlns:a16="http://schemas.microsoft.com/office/drawing/2014/main" val="4269145672"/>
                    </a:ext>
                  </a:extLst>
                </a:gridCol>
              </a:tblGrid>
              <a:tr h="200146">
                <a:tc>
                  <a:txBody>
                    <a:bodyPr/>
                    <a:lstStyle/>
                    <a:p>
                      <a:pPr algn="ctr"/>
                      <a:r>
                        <a:rPr lang="en-IN" sz="900">
                          <a:effectLst/>
                        </a:rPr>
                        <a:t>Column</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Datatype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Size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Constraints</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Description</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1261835284"/>
                  </a:ext>
                </a:extLst>
              </a:tr>
              <a:tr h="400291">
                <a:tc>
                  <a:txBody>
                    <a:bodyPr/>
                    <a:lstStyle/>
                    <a:p>
                      <a:pPr algn="ctr"/>
                      <a:r>
                        <a:rPr lang="en-IN" sz="900">
                          <a:effectLst/>
                        </a:rPr>
                        <a:t>pensionapplyid</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int</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10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Primary Key</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Store pension Application Id</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2454716995"/>
                  </a:ext>
                </a:extLst>
              </a:tr>
              <a:tr h="400291">
                <a:tc>
                  <a:txBody>
                    <a:bodyPr/>
                    <a:lstStyle/>
                    <a:p>
                      <a:pPr algn="ctr"/>
                      <a:r>
                        <a:rPr lang="en-IN" sz="900">
                          <a:effectLst/>
                        </a:rPr>
                        <a:t>fathername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15</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Store Pensioner Name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4287181621"/>
                  </a:ext>
                </a:extLst>
              </a:tr>
              <a:tr h="400291">
                <a:tc>
                  <a:txBody>
                    <a:bodyPr/>
                    <a:lstStyle/>
                    <a:p>
                      <a:pPr algn="ctr"/>
                      <a:r>
                        <a:rPr lang="en-IN" sz="900">
                          <a:effectLst/>
                        </a:rPr>
                        <a:t>mothername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dirty="0">
                          <a:effectLst/>
                        </a:rPr>
                        <a:t>15</a:t>
                      </a:r>
                      <a:endParaRPr lang="en-IN"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Store Pensioner Address</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2478794402"/>
                  </a:ext>
                </a:extLst>
              </a:tr>
              <a:tr h="400291">
                <a:tc>
                  <a:txBody>
                    <a:bodyPr/>
                    <a:lstStyle/>
                    <a:p>
                      <a:pPr algn="ctr"/>
                      <a:r>
                        <a:rPr lang="en-IN" sz="900">
                          <a:effectLst/>
                        </a:rPr>
                        <a:t>marital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8</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Store Pensioner District</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2579346031"/>
                  </a:ext>
                </a:extLst>
              </a:tr>
              <a:tr h="400291">
                <a:tc>
                  <a:txBody>
                    <a:bodyPr/>
                    <a:lstStyle/>
                    <a:p>
                      <a:pPr algn="ctr"/>
                      <a:r>
                        <a:rPr lang="en-IN" sz="900">
                          <a:effectLst/>
                        </a:rPr>
                        <a:t>nationality</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15</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Store Pensioner Gender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1358331462"/>
                  </a:ext>
                </a:extLst>
              </a:tr>
              <a:tr h="400291">
                <a:tc>
                  <a:txBody>
                    <a:bodyPr/>
                    <a:lstStyle/>
                    <a:p>
                      <a:pPr algn="ctr"/>
                      <a:r>
                        <a:rPr lang="en-IN" sz="900">
                          <a:effectLst/>
                        </a:rPr>
                        <a:t>state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20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Store Pensioner Contact</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3227749022"/>
                  </a:ext>
                </a:extLst>
              </a:tr>
              <a:tr h="400291">
                <a:tc>
                  <a:txBody>
                    <a:bodyPr/>
                    <a:lstStyle/>
                    <a:p>
                      <a:pPr algn="ctr"/>
                      <a:r>
                        <a:rPr lang="en-IN" sz="900">
                          <a:effectLst/>
                        </a:rPr>
                        <a:t>religion</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50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Store Pensioner Religion</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457401946"/>
                  </a:ext>
                </a:extLst>
              </a:tr>
              <a:tr h="400291">
                <a:tc>
                  <a:txBody>
                    <a:bodyPr/>
                    <a:lstStyle/>
                    <a:p>
                      <a:pPr algn="ctr"/>
                      <a:r>
                        <a:rPr lang="en-IN" sz="900">
                          <a:effectLst/>
                        </a:rPr>
                        <a:t>category</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50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Store Pensioner Category</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636982776"/>
                  </a:ext>
                </a:extLst>
              </a:tr>
              <a:tr h="400291">
                <a:tc>
                  <a:txBody>
                    <a:bodyPr/>
                    <a:lstStyle/>
                    <a:p>
                      <a:pPr algn="ctr"/>
                      <a:r>
                        <a:rPr lang="en-IN" sz="900">
                          <a:effectLst/>
                        </a:rPr>
                        <a:t>pass_status</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enum</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‘0’,’1’</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Store Pension Pass Status</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3597453615"/>
                  </a:ext>
                </a:extLst>
              </a:tr>
              <a:tr h="600437">
                <a:tc>
                  <a:txBody>
                    <a:bodyPr/>
                    <a:lstStyle/>
                    <a:p>
                      <a:pPr algn="ctr"/>
                      <a:r>
                        <a:rPr lang="en-IN" sz="900">
                          <a:effectLst/>
                        </a:rPr>
                        <a:t>status</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enum</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‘0’,’1’,’2’</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Store Pension Approved Status</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3633982902"/>
                  </a:ext>
                </a:extLst>
              </a:tr>
              <a:tr h="400291">
                <a:tc>
                  <a:txBody>
                    <a:bodyPr/>
                    <a:lstStyle/>
                    <a:p>
                      <a:pPr algn="ctr"/>
                      <a:r>
                        <a:rPr lang="en-IN" sz="900">
                          <a:effectLst/>
                        </a:rPr>
                        <a:t>Loginid</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int</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11</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a:effectLst/>
                        </a:rPr>
                        <a:t>Foreign Key</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tc>
                  <a:txBody>
                    <a:bodyPr/>
                    <a:lstStyle/>
                    <a:p>
                      <a:pPr algn="ctr"/>
                      <a:r>
                        <a:rPr lang="en-IN" sz="900" dirty="0">
                          <a:effectLst/>
                        </a:rPr>
                        <a:t>Store Pensioner Login Id</a:t>
                      </a:r>
                      <a:endParaRPr lang="en-IN"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504" marR="53504" marT="0" marB="0" anchor="ctr"/>
                </a:tc>
                <a:extLst>
                  <a:ext uri="{0D108BD9-81ED-4DB2-BD59-A6C34878D82A}">
                    <a16:rowId xmlns:a16="http://schemas.microsoft.com/office/drawing/2014/main" val="624240341"/>
                  </a:ext>
                </a:extLst>
              </a:tr>
            </a:tbl>
          </a:graphicData>
        </a:graphic>
      </p:graphicFrame>
      <p:sp>
        <p:nvSpPr>
          <p:cNvPr id="3" name="Rectangle 1">
            <a:extLst>
              <a:ext uri="{FF2B5EF4-FFF2-40B4-BE49-F238E27FC236}">
                <a16:creationId xmlns:a16="http://schemas.microsoft.com/office/drawing/2014/main" id="{F72F1A52-0688-908A-03C8-2E2074C2E845}"/>
              </a:ext>
            </a:extLst>
          </p:cNvPr>
          <p:cNvSpPr>
            <a:spLocks noChangeArrowheads="1"/>
          </p:cNvSpPr>
          <p:nvPr/>
        </p:nvSpPr>
        <p:spPr bwMode="auto">
          <a:xfrm>
            <a:off x="-1091577" y="432156"/>
            <a:ext cx="548374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73250" algn="l"/>
              </a:tabLst>
              <a:defRPr>
                <a:solidFill>
                  <a:schemeClr val="tx1"/>
                </a:solidFill>
                <a:latin typeface="Arial" panose="020B0604020202020204" pitchFamily="34" charset="0"/>
              </a:defRPr>
            </a:lvl1pPr>
            <a:lvl2pPr eaLnBrk="0" fontAlgn="base" hangingPunct="0">
              <a:spcBef>
                <a:spcPct val="0"/>
              </a:spcBef>
              <a:spcAft>
                <a:spcPct val="0"/>
              </a:spcAft>
              <a:tabLst>
                <a:tab pos="1873250" algn="l"/>
              </a:tabLst>
              <a:defRPr>
                <a:solidFill>
                  <a:schemeClr val="tx1"/>
                </a:solidFill>
                <a:latin typeface="Arial" panose="020B0604020202020204" pitchFamily="34" charset="0"/>
              </a:defRPr>
            </a:lvl2pPr>
            <a:lvl3pPr eaLnBrk="0" fontAlgn="base" hangingPunct="0">
              <a:spcBef>
                <a:spcPct val="0"/>
              </a:spcBef>
              <a:spcAft>
                <a:spcPct val="0"/>
              </a:spcAft>
              <a:tabLst>
                <a:tab pos="1873250" algn="l"/>
              </a:tabLst>
              <a:defRPr>
                <a:solidFill>
                  <a:schemeClr val="tx1"/>
                </a:solidFill>
                <a:latin typeface="Arial" panose="020B0604020202020204" pitchFamily="34" charset="0"/>
              </a:defRPr>
            </a:lvl3pPr>
            <a:lvl4pPr eaLnBrk="0" fontAlgn="base" hangingPunct="0">
              <a:spcBef>
                <a:spcPct val="0"/>
              </a:spcBef>
              <a:spcAft>
                <a:spcPct val="0"/>
              </a:spcAft>
              <a:tabLst>
                <a:tab pos="1873250" algn="l"/>
              </a:tabLst>
              <a:defRPr>
                <a:solidFill>
                  <a:schemeClr val="tx1"/>
                </a:solidFill>
                <a:latin typeface="Arial" panose="020B0604020202020204" pitchFamily="34" charset="0"/>
              </a:defRPr>
            </a:lvl4pPr>
            <a:lvl5pPr eaLnBrk="0" fontAlgn="base" hangingPunct="0">
              <a:spcBef>
                <a:spcPct val="0"/>
              </a:spcBef>
              <a:spcAft>
                <a:spcPct val="0"/>
              </a:spcAft>
              <a:tabLst>
                <a:tab pos="1873250" algn="l"/>
              </a:tabLst>
              <a:defRPr>
                <a:solidFill>
                  <a:schemeClr val="tx1"/>
                </a:solidFill>
                <a:latin typeface="Arial" panose="020B0604020202020204" pitchFamily="34" charset="0"/>
              </a:defRPr>
            </a:lvl5pPr>
            <a:lvl6pPr eaLnBrk="0" fontAlgn="base" hangingPunct="0">
              <a:spcBef>
                <a:spcPct val="0"/>
              </a:spcBef>
              <a:spcAft>
                <a:spcPct val="0"/>
              </a:spcAft>
              <a:tabLst>
                <a:tab pos="1873250" algn="l"/>
              </a:tabLst>
              <a:defRPr>
                <a:solidFill>
                  <a:schemeClr val="tx1"/>
                </a:solidFill>
                <a:latin typeface="Arial" panose="020B0604020202020204" pitchFamily="34" charset="0"/>
              </a:defRPr>
            </a:lvl6pPr>
            <a:lvl7pPr eaLnBrk="0" fontAlgn="base" hangingPunct="0">
              <a:spcBef>
                <a:spcPct val="0"/>
              </a:spcBef>
              <a:spcAft>
                <a:spcPct val="0"/>
              </a:spcAft>
              <a:tabLst>
                <a:tab pos="1873250" algn="l"/>
              </a:tabLst>
              <a:defRPr>
                <a:solidFill>
                  <a:schemeClr val="tx1"/>
                </a:solidFill>
                <a:latin typeface="Arial" panose="020B0604020202020204" pitchFamily="34" charset="0"/>
              </a:defRPr>
            </a:lvl7pPr>
            <a:lvl8pPr eaLnBrk="0" fontAlgn="base" hangingPunct="0">
              <a:spcBef>
                <a:spcPct val="0"/>
              </a:spcBef>
              <a:spcAft>
                <a:spcPct val="0"/>
              </a:spcAft>
              <a:tabLst>
                <a:tab pos="1873250" algn="l"/>
              </a:tabLst>
              <a:defRPr>
                <a:solidFill>
                  <a:schemeClr val="tx1"/>
                </a:solidFill>
                <a:latin typeface="Arial" panose="020B0604020202020204" pitchFamily="34" charset="0"/>
              </a:defRPr>
            </a:lvl8pPr>
            <a:lvl9pPr eaLnBrk="0" fontAlgn="base" hangingPunct="0">
              <a:spcBef>
                <a:spcPct val="0"/>
              </a:spcBef>
              <a:spcAft>
                <a:spcPct val="0"/>
              </a:spcAft>
              <a:tabLst>
                <a:tab pos="18732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873250" algn="l"/>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4.pensionapply</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873250" algn="l"/>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Description: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Pension Applied details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87325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9537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1A3D01D-5675-3ADB-F3CF-5A7DD524DD55}"/>
              </a:ext>
            </a:extLst>
          </p:cNvPr>
          <p:cNvGraphicFramePr>
            <a:graphicFrameLocks noGrp="1"/>
          </p:cNvGraphicFramePr>
          <p:nvPr>
            <p:extLst>
              <p:ext uri="{D42A27DB-BD31-4B8C-83A1-F6EECF244321}">
                <p14:modId xmlns:p14="http://schemas.microsoft.com/office/powerpoint/2010/main" val="1706461667"/>
              </p:ext>
            </p:extLst>
          </p:nvPr>
        </p:nvGraphicFramePr>
        <p:xfrm>
          <a:off x="1324051" y="1021607"/>
          <a:ext cx="7694444" cy="2407394"/>
        </p:xfrm>
        <a:graphic>
          <a:graphicData uri="http://schemas.openxmlformats.org/drawingml/2006/table">
            <a:tbl>
              <a:tblPr firstRow="1" firstCol="1" bandRow="1">
                <a:tableStyleId>{5C22544A-7EE6-4342-B048-85BDC9FD1C3A}</a:tableStyleId>
              </a:tblPr>
              <a:tblGrid>
                <a:gridCol w="1538718">
                  <a:extLst>
                    <a:ext uri="{9D8B030D-6E8A-4147-A177-3AD203B41FA5}">
                      <a16:colId xmlns:a16="http://schemas.microsoft.com/office/drawing/2014/main" val="9719932"/>
                    </a:ext>
                  </a:extLst>
                </a:gridCol>
                <a:gridCol w="1538718">
                  <a:extLst>
                    <a:ext uri="{9D8B030D-6E8A-4147-A177-3AD203B41FA5}">
                      <a16:colId xmlns:a16="http://schemas.microsoft.com/office/drawing/2014/main" val="1018118502"/>
                    </a:ext>
                  </a:extLst>
                </a:gridCol>
                <a:gridCol w="1538718">
                  <a:extLst>
                    <a:ext uri="{9D8B030D-6E8A-4147-A177-3AD203B41FA5}">
                      <a16:colId xmlns:a16="http://schemas.microsoft.com/office/drawing/2014/main" val="782073209"/>
                    </a:ext>
                  </a:extLst>
                </a:gridCol>
                <a:gridCol w="1538718">
                  <a:extLst>
                    <a:ext uri="{9D8B030D-6E8A-4147-A177-3AD203B41FA5}">
                      <a16:colId xmlns:a16="http://schemas.microsoft.com/office/drawing/2014/main" val="3116361546"/>
                    </a:ext>
                  </a:extLst>
                </a:gridCol>
                <a:gridCol w="1539572">
                  <a:extLst>
                    <a:ext uri="{9D8B030D-6E8A-4147-A177-3AD203B41FA5}">
                      <a16:colId xmlns:a16="http://schemas.microsoft.com/office/drawing/2014/main" val="2419131315"/>
                    </a:ext>
                  </a:extLst>
                </a:gridCol>
              </a:tblGrid>
              <a:tr h="308180">
                <a:tc>
                  <a:txBody>
                    <a:bodyPr/>
                    <a:lstStyle/>
                    <a:p>
                      <a:pPr algn="ctr"/>
                      <a:r>
                        <a:rPr lang="en-IN" sz="1200" dirty="0">
                          <a:effectLst/>
                        </a:rPr>
                        <a:t>Column</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Datatype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Size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Constraints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023167814"/>
                  </a:ext>
                </a:extLst>
              </a:tr>
              <a:tr h="471234">
                <a:tc>
                  <a:txBody>
                    <a:bodyPr/>
                    <a:lstStyle/>
                    <a:p>
                      <a:pPr algn="ctr"/>
                      <a:r>
                        <a:rPr lang="en-IN" sz="1200" dirty="0" err="1">
                          <a:effectLst/>
                        </a:rPr>
                        <a:t>complaintid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10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Primary Key</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complaint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74594945"/>
                  </a:ext>
                </a:extLst>
              </a:tr>
              <a:tr h="449895">
                <a:tc>
                  <a:txBody>
                    <a:bodyPr/>
                    <a:lstStyle/>
                    <a:p>
                      <a:pPr algn="ctr"/>
                      <a:r>
                        <a:rPr lang="en-IN" sz="1200" dirty="0">
                          <a:effectLst/>
                        </a:rPr>
                        <a:t>Subject</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1000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Not Null</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Complaint Subject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75431711"/>
                  </a:ext>
                </a:extLst>
              </a:tr>
              <a:tr h="235617">
                <a:tc>
                  <a:txBody>
                    <a:bodyPr/>
                    <a:lstStyle/>
                    <a:p>
                      <a:pPr algn="ctr"/>
                      <a:r>
                        <a:rPr lang="en-IN" sz="1200">
                          <a:effectLst/>
                        </a:rPr>
                        <a:t>complaint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varchar</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1000</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Store Complaints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31468081"/>
                  </a:ext>
                </a:extLst>
              </a:tr>
              <a:tr h="471234">
                <a:tc>
                  <a:txBody>
                    <a:bodyPr/>
                    <a:lstStyle/>
                    <a:p>
                      <a:pPr algn="ctr"/>
                      <a:r>
                        <a:rPr lang="en-IN" sz="1200">
                          <a:effectLst/>
                        </a:rPr>
                        <a:t>currentdate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date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Not Null</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Store Complaint Date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066381134"/>
                  </a:ext>
                </a:extLst>
              </a:tr>
              <a:tr h="471234">
                <a:tc>
                  <a:txBody>
                    <a:bodyPr/>
                    <a:lstStyle/>
                    <a:p>
                      <a:pPr algn="ctr"/>
                      <a:r>
                        <a:rPr lang="en-IN" sz="1200">
                          <a:effectLst/>
                        </a:rPr>
                        <a:t>loginid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int</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11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Foreign Key</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Store Complaint login id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54891308"/>
                  </a:ext>
                </a:extLst>
              </a:tr>
            </a:tbl>
          </a:graphicData>
        </a:graphic>
      </p:graphicFrame>
      <p:sp>
        <p:nvSpPr>
          <p:cNvPr id="3" name="Rectangle 1">
            <a:extLst>
              <a:ext uri="{FF2B5EF4-FFF2-40B4-BE49-F238E27FC236}">
                <a16:creationId xmlns:a16="http://schemas.microsoft.com/office/drawing/2014/main" id="{6839EFAA-E207-8FD6-852E-0B6E43B61734}"/>
              </a:ext>
            </a:extLst>
          </p:cNvPr>
          <p:cNvSpPr>
            <a:spLocks noChangeArrowheads="1"/>
          </p:cNvSpPr>
          <p:nvPr/>
        </p:nvSpPr>
        <p:spPr bwMode="auto">
          <a:xfrm>
            <a:off x="455814" y="56440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5. complaint</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Description: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Complaints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AFB7380A-88A0-51D1-307B-3F93EF9B56F6}"/>
              </a:ext>
            </a:extLst>
          </p:cNvPr>
          <p:cNvGraphicFramePr>
            <a:graphicFrameLocks noGrp="1"/>
          </p:cNvGraphicFramePr>
          <p:nvPr>
            <p:extLst>
              <p:ext uri="{D42A27DB-BD31-4B8C-83A1-F6EECF244321}">
                <p14:modId xmlns:p14="http://schemas.microsoft.com/office/powerpoint/2010/main" val="3963723969"/>
              </p:ext>
            </p:extLst>
          </p:nvPr>
        </p:nvGraphicFramePr>
        <p:xfrm>
          <a:off x="1324051" y="4211766"/>
          <a:ext cx="7623635" cy="2081827"/>
        </p:xfrm>
        <a:graphic>
          <a:graphicData uri="http://schemas.openxmlformats.org/drawingml/2006/table">
            <a:tbl>
              <a:tblPr firstRow="1" firstCol="1" bandRow="1">
                <a:tableStyleId>{5C22544A-7EE6-4342-B048-85BDC9FD1C3A}</a:tableStyleId>
              </a:tblPr>
              <a:tblGrid>
                <a:gridCol w="1524558">
                  <a:extLst>
                    <a:ext uri="{9D8B030D-6E8A-4147-A177-3AD203B41FA5}">
                      <a16:colId xmlns:a16="http://schemas.microsoft.com/office/drawing/2014/main" val="2027315815"/>
                    </a:ext>
                  </a:extLst>
                </a:gridCol>
                <a:gridCol w="1524558">
                  <a:extLst>
                    <a:ext uri="{9D8B030D-6E8A-4147-A177-3AD203B41FA5}">
                      <a16:colId xmlns:a16="http://schemas.microsoft.com/office/drawing/2014/main" val="5214077"/>
                    </a:ext>
                  </a:extLst>
                </a:gridCol>
                <a:gridCol w="1524558">
                  <a:extLst>
                    <a:ext uri="{9D8B030D-6E8A-4147-A177-3AD203B41FA5}">
                      <a16:colId xmlns:a16="http://schemas.microsoft.com/office/drawing/2014/main" val="2080798716"/>
                    </a:ext>
                  </a:extLst>
                </a:gridCol>
                <a:gridCol w="1524558">
                  <a:extLst>
                    <a:ext uri="{9D8B030D-6E8A-4147-A177-3AD203B41FA5}">
                      <a16:colId xmlns:a16="http://schemas.microsoft.com/office/drawing/2014/main" val="228818589"/>
                    </a:ext>
                  </a:extLst>
                </a:gridCol>
                <a:gridCol w="1525403">
                  <a:extLst>
                    <a:ext uri="{9D8B030D-6E8A-4147-A177-3AD203B41FA5}">
                      <a16:colId xmlns:a16="http://schemas.microsoft.com/office/drawing/2014/main" val="2019691431"/>
                    </a:ext>
                  </a:extLst>
                </a:gridCol>
              </a:tblGrid>
              <a:tr h="235031">
                <a:tc>
                  <a:txBody>
                    <a:bodyPr/>
                    <a:lstStyle/>
                    <a:p>
                      <a:pPr algn="ctr"/>
                      <a:r>
                        <a:rPr lang="en-IN" sz="1200" dirty="0">
                          <a:effectLst/>
                        </a:rPr>
                        <a:t>Column</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Datatype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Size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Constraints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28231320"/>
                  </a:ext>
                </a:extLst>
              </a:tr>
              <a:tr h="461699">
                <a:tc>
                  <a:txBody>
                    <a:bodyPr/>
                    <a:lstStyle/>
                    <a:p>
                      <a:pPr algn="ctr"/>
                      <a:r>
                        <a:rPr lang="en-IN" sz="1200">
                          <a:effectLst/>
                        </a:rPr>
                        <a:t>feedbackid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10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Primary Key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feedback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14088342"/>
                  </a:ext>
                </a:extLst>
              </a:tr>
              <a:tr h="461699">
                <a:tc>
                  <a:txBody>
                    <a:bodyPr/>
                    <a:lstStyle/>
                    <a:p>
                      <a:pPr algn="ctr"/>
                      <a:r>
                        <a:rPr lang="en-IN" sz="1200">
                          <a:effectLst/>
                        </a:rPr>
                        <a:t>feedback</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500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feedback 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49740064"/>
                  </a:ext>
                </a:extLst>
              </a:tr>
              <a:tr h="461699">
                <a:tc>
                  <a:txBody>
                    <a:bodyPr/>
                    <a:lstStyle/>
                    <a:p>
                      <a:pPr algn="ctr"/>
                      <a:r>
                        <a:rPr lang="en-IN" sz="1200">
                          <a:effectLst/>
                        </a:rPr>
                        <a: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date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feedback 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32432554"/>
                  </a:ext>
                </a:extLst>
              </a:tr>
              <a:tr h="461699">
                <a:tc>
                  <a:txBody>
                    <a:bodyPr/>
                    <a:lstStyle/>
                    <a:p>
                      <a:pPr algn="ctr"/>
                      <a:r>
                        <a:rPr lang="en-IN" sz="1200" dirty="0" err="1">
                          <a:effectLst/>
                        </a:rPr>
                        <a:t>loginid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int</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11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Foreign Key</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Store feedback login id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8658246"/>
                  </a:ext>
                </a:extLst>
              </a:tr>
            </a:tbl>
          </a:graphicData>
        </a:graphic>
      </p:graphicFrame>
      <p:sp>
        <p:nvSpPr>
          <p:cNvPr id="5" name="Rectangle 2">
            <a:extLst>
              <a:ext uri="{FF2B5EF4-FFF2-40B4-BE49-F238E27FC236}">
                <a16:creationId xmlns:a16="http://schemas.microsoft.com/office/drawing/2014/main" id="{6B2948A1-C74B-A414-49C6-2D53F437E3DF}"/>
              </a:ext>
            </a:extLst>
          </p:cNvPr>
          <p:cNvSpPr>
            <a:spLocks noChangeArrowheads="1"/>
          </p:cNvSpPr>
          <p:nvPr/>
        </p:nvSpPr>
        <p:spPr bwMode="auto">
          <a:xfrm>
            <a:off x="965100" y="3692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6. feedback</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Description: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Feedback Details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9423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9D40569-249B-56DD-1E46-C25CBB4B114C}"/>
              </a:ext>
            </a:extLst>
          </p:cNvPr>
          <p:cNvGraphicFramePr>
            <a:graphicFrameLocks noGrp="1"/>
          </p:cNvGraphicFramePr>
          <p:nvPr>
            <p:extLst>
              <p:ext uri="{D42A27DB-BD31-4B8C-83A1-F6EECF244321}">
                <p14:modId xmlns:p14="http://schemas.microsoft.com/office/powerpoint/2010/main" val="1831599656"/>
              </p:ext>
            </p:extLst>
          </p:nvPr>
        </p:nvGraphicFramePr>
        <p:xfrm>
          <a:off x="1216929" y="1037962"/>
          <a:ext cx="8135415" cy="5411220"/>
        </p:xfrm>
        <a:graphic>
          <a:graphicData uri="http://schemas.openxmlformats.org/drawingml/2006/table">
            <a:tbl>
              <a:tblPr firstRow="1" firstCol="1" bandRow="1">
                <a:tableStyleId>{5C22544A-7EE6-4342-B048-85BDC9FD1C3A}</a:tableStyleId>
              </a:tblPr>
              <a:tblGrid>
                <a:gridCol w="1626903">
                  <a:extLst>
                    <a:ext uri="{9D8B030D-6E8A-4147-A177-3AD203B41FA5}">
                      <a16:colId xmlns:a16="http://schemas.microsoft.com/office/drawing/2014/main" val="3721230094"/>
                    </a:ext>
                  </a:extLst>
                </a:gridCol>
                <a:gridCol w="1626903">
                  <a:extLst>
                    <a:ext uri="{9D8B030D-6E8A-4147-A177-3AD203B41FA5}">
                      <a16:colId xmlns:a16="http://schemas.microsoft.com/office/drawing/2014/main" val="598917850"/>
                    </a:ext>
                  </a:extLst>
                </a:gridCol>
                <a:gridCol w="1626903">
                  <a:extLst>
                    <a:ext uri="{9D8B030D-6E8A-4147-A177-3AD203B41FA5}">
                      <a16:colId xmlns:a16="http://schemas.microsoft.com/office/drawing/2014/main" val="2640853378"/>
                    </a:ext>
                  </a:extLst>
                </a:gridCol>
                <a:gridCol w="1626903">
                  <a:extLst>
                    <a:ext uri="{9D8B030D-6E8A-4147-A177-3AD203B41FA5}">
                      <a16:colId xmlns:a16="http://schemas.microsoft.com/office/drawing/2014/main" val="722773608"/>
                    </a:ext>
                  </a:extLst>
                </a:gridCol>
                <a:gridCol w="1627803">
                  <a:extLst>
                    <a:ext uri="{9D8B030D-6E8A-4147-A177-3AD203B41FA5}">
                      <a16:colId xmlns:a16="http://schemas.microsoft.com/office/drawing/2014/main" val="3133996517"/>
                    </a:ext>
                  </a:extLst>
                </a:gridCol>
              </a:tblGrid>
              <a:tr h="245965">
                <a:tc>
                  <a:txBody>
                    <a:bodyPr/>
                    <a:lstStyle/>
                    <a:p>
                      <a:pPr algn="ctr"/>
                      <a:r>
                        <a:rPr lang="en-IN" sz="1000">
                          <a:effectLst/>
                        </a:rPr>
                        <a:t>Column</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Datatype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Size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Constraints</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Description</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2191606749"/>
                  </a:ext>
                </a:extLst>
              </a:tr>
              <a:tr h="245965">
                <a:tc>
                  <a:txBody>
                    <a:bodyPr/>
                    <a:lstStyle/>
                    <a:p>
                      <a:pPr algn="ctr"/>
                      <a:r>
                        <a:rPr lang="en-IN" sz="1000">
                          <a:effectLst/>
                        </a:rPr>
                        <a:t>bankid</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int</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11</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Primary Key</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Store Bank Id</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828353863"/>
                  </a:ext>
                </a:extLst>
              </a:tr>
              <a:tr h="491929">
                <a:tc>
                  <a:txBody>
                    <a:bodyPr/>
                    <a:lstStyle/>
                    <a:p>
                      <a:pPr algn="ctr"/>
                      <a:r>
                        <a:rPr lang="en-IN" sz="1000" dirty="0" err="1">
                          <a:effectLst/>
                        </a:rPr>
                        <a:t>bankname</a:t>
                      </a:r>
                      <a:endParaRPr lang="en-IN"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100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Store Bank Name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4064791526"/>
                  </a:ext>
                </a:extLst>
              </a:tr>
              <a:tr h="491929">
                <a:tc>
                  <a:txBody>
                    <a:bodyPr/>
                    <a:lstStyle/>
                    <a:p>
                      <a:pPr algn="ctr"/>
                      <a:r>
                        <a:rPr lang="en-IN" sz="1000">
                          <a:effectLst/>
                        </a:rPr>
                        <a:t>branchname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100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Store Branch Name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3648392483"/>
                  </a:ext>
                </a:extLst>
              </a:tr>
              <a:tr h="491929">
                <a:tc>
                  <a:txBody>
                    <a:bodyPr/>
                    <a:lstStyle/>
                    <a:p>
                      <a:pPr algn="ctr"/>
                      <a:r>
                        <a:rPr lang="en-IN" sz="1000">
                          <a:effectLst/>
                        </a:rPr>
                        <a:t>ifsc</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10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Store IFSC Code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17268618"/>
                  </a:ext>
                </a:extLst>
              </a:tr>
              <a:tr h="491929">
                <a:tc>
                  <a:txBody>
                    <a:bodyPr/>
                    <a:lstStyle/>
                    <a:p>
                      <a:pPr algn="ctr"/>
                      <a:r>
                        <a:rPr lang="en-IN" sz="1000">
                          <a:effectLst/>
                        </a:rPr>
                        <a:t>accholname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100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Store Account Holders Name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2930823277"/>
                  </a:ext>
                </a:extLst>
              </a:tr>
              <a:tr h="491929">
                <a:tc>
                  <a:txBody>
                    <a:bodyPr/>
                    <a:lstStyle/>
                    <a:p>
                      <a:pPr algn="ctr"/>
                      <a:r>
                        <a:rPr lang="en-IN" sz="1000">
                          <a:effectLst/>
                        </a:rPr>
                        <a:t>accno</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100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Store Account Number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973194064"/>
                  </a:ext>
                </a:extLst>
              </a:tr>
              <a:tr h="491929">
                <a:tc>
                  <a:txBody>
                    <a:bodyPr/>
                    <a:lstStyle/>
                    <a:p>
                      <a:pPr algn="ctr"/>
                      <a:r>
                        <a:rPr lang="en-IN" sz="1000">
                          <a:effectLst/>
                        </a:rPr>
                        <a:t>cardno</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100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Store Card Number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968543084"/>
                  </a:ext>
                </a:extLst>
              </a:tr>
              <a:tr h="491929">
                <a:tc>
                  <a:txBody>
                    <a:bodyPr/>
                    <a:lstStyle/>
                    <a:p>
                      <a:pPr algn="ctr"/>
                      <a:r>
                        <a:rPr lang="en-IN" sz="1000">
                          <a:effectLst/>
                        </a:rPr>
                        <a:t>cvv</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3</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Store CVV Code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182453633"/>
                  </a:ext>
                </a:extLst>
              </a:tr>
              <a:tr h="491929">
                <a:tc>
                  <a:txBody>
                    <a:bodyPr/>
                    <a:lstStyle/>
                    <a:p>
                      <a:pPr algn="ctr"/>
                      <a:r>
                        <a:rPr lang="en-IN" sz="1000">
                          <a:effectLst/>
                        </a:rPr>
                        <a:t>expirydate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 </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Store Expiry Date</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1188882969"/>
                  </a:ext>
                </a:extLst>
              </a:tr>
              <a:tr h="491929">
                <a:tc>
                  <a:txBody>
                    <a:bodyPr/>
                    <a:lstStyle/>
                    <a:p>
                      <a:pPr algn="ctr"/>
                      <a:r>
                        <a:rPr lang="en-IN" sz="1000">
                          <a:effectLst/>
                        </a:rPr>
                        <a:t>contactno</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12</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Store Contact Number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3373947454"/>
                  </a:ext>
                </a:extLst>
              </a:tr>
              <a:tr h="491929">
                <a:tc>
                  <a:txBody>
                    <a:bodyPr/>
                    <a:lstStyle/>
                    <a:p>
                      <a:pPr algn="ctr"/>
                      <a:r>
                        <a:rPr lang="en-IN" sz="1000">
                          <a:effectLst/>
                        </a:rPr>
                        <a:t>tamount</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100</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a:effectLst/>
                        </a:rPr>
                        <a:t>Not Null</a:t>
                      </a:r>
                      <a:endParaRPr lang="en-IN"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tc>
                  <a:txBody>
                    <a:bodyPr/>
                    <a:lstStyle/>
                    <a:p>
                      <a:pPr algn="ctr"/>
                      <a:r>
                        <a:rPr lang="en-IN" sz="1000" dirty="0">
                          <a:effectLst/>
                        </a:rPr>
                        <a:t>Store Total Amount</a:t>
                      </a:r>
                      <a:endParaRPr lang="en-IN"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368" marR="58368" marT="0" marB="0" anchor="ctr"/>
                </a:tc>
                <a:extLst>
                  <a:ext uri="{0D108BD9-81ED-4DB2-BD59-A6C34878D82A}">
                    <a16:rowId xmlns:a16="http://schemas.microsoft.com/office/drawing/2014/main" val="17803552"/>
                  </a:ext>
                </a:extLst>
              </a:tr>
            </a:tbl>
          </a:graphicData>
        </a:graphic>
      </p:graphicFrame>
      <p:sp>
        <p:nvSpPr>
          <p:cNvPr id="3" name="Rectangle 1">
            <a:extLst>
              <a:ext uri="{FF2B5EF4-FFF2-40B4-BE49-F238E27FC236}">
                <a16:creationId xmlns:a16="http://schemas.microsoft.com/office/drawing/2014/main" id="{5707F6A6-7763-F284-E656-C63B59ABF414}"/>
              </a:ext>
            </a:extLst>
          </p:cNvPr>
          <p:cNvSpPr>
            <a:spLocks noChangeArrowheads="1"/>
          </p:cNvSpPr>
          <p:nvPr/>
        </p:nvSpPr>
        <p:spPr bwMode="auto">
          <a:xfrm>
            <a:off x="684494" y="385856"/>
            <a:ext cx="412003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7. bank</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Description: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Bank Holders Details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6461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1691EB5-FDFD-F00A-50AF-80D73ACD1B0B}"/>
              </a:ext>
            </a:extLst>
          </p:cNvPr>
          <p:cNvGraphicFramePr>
            <a:graphicFrameLocks noGrp="1"/>
          </p:cNvGraphicFramePr>
          <p:nvPr>
            <p:extLst>
              <p:ext uri="{D42A27DB-BD31-4B8C-83A1-F6EECF244321}">
                <p14:modId xmlns:p14="http://schemas.microsoft.com/office/powerpoint/2010/main" val="3830095681"/>
              </p:ext>
            </p:extLst>
          </p:nvPr>
        </p:nvGraphicFramePr>
        <p:xfrm>
          <a:off x="1194573" y="1163027"/>
          <a:ext cx="8173546" cy="4968831"/>
        </p:xfrm>
        <a:graphic>
          <a:graphicData uri="http://schemas.openxmlformats.org/drawingml/2006/table">
            <a:tbl>
              <a:tblPr firstRow="1" firstCol="1" bandRow="1">
                <a:tableStyleId>{5C22544A-7EE6-4342-B048-85BDC9FD1C3A}</a:tableStyleId>
              </a:tblPr>
              <a:tblGrid>
                <a:gridCol w="1634530">
                  <a:extLst>
                    <a:ext uri="{9D8B030D-6E8A-4147-A177-3AD203B41FA5}">
                      <a16:colId xmlns:a16="http://schemas.microsoft.com/office/drawing/2014/main" val="896844375"/>
                    </a:ext>
                  </a:extLst>
                </a:gridCol>
                <a:gridCol w="1634530">
                  <a:extLst>
                    <a:ext uri="{9D8B030D-6E8A-4147-A177-3AD203B41FA5}">
                      <a16:colId xmlns:a16="http://schemas.microsoft.com/office/drawing/2014/main" val="769124322"/>
                    </a:ext>
                  </a:extLst>
                </a:gridCol>
                <a:gridCol w="1634530">
                  <a:extLst>
                    <a:ext uri="{9D8B030D-6E8A-4147-A177-3AD203B41FA5}">
                      <a16:colId xmlns:a16="http://schemas.microsoft.com/office/drawing/2014/main" val="3366124350"/>
                    </a:ext>
                  </a:extLst>
                </a:gridCol>
                <a:gridCol w="1634530">
                  <a:extLst>
                    <a:ext uri="{9D8B030D-6E8A-4147-A177-3AD203B41FA5}">
                      <a16:colId xmlns:a16="http://schemas.microsoft.com/office/drawing/2014/main" val="3024206878"/>
                    </a:ext>
                  </a:extLst>
                </a:gridCol>
                <a:gridCol w="1635426">
                  <a:extLst>
                    <a:ext uri="{9D8B030D-6E8A-4147-A177-3AD203B41FA5}">
                      <a16:colId xmlns:a16="http://schemas.microsoft.com/office/drawing/2014/main" val="3140343917"/>
                    </a:ext>
                  </a:extLst>
                </a:gridCol>
              </a:tblGrid>
              <a:tr h="248442">
                <a:tc>
                  <a:txBody>
                    <a:bodyPr/>
                    <a:lstStyle/>
                    <a:p>
                      <a:pPr algn="ctr"/>
                      <a:r>
                        <a:rPr lang="en-IN" sz="1200" dirty="0">
                          <a:effectLst/>
                        </a:rPr>
                        <a:t>Column</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Datatype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Size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Constraints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extLst>
                  <a:ext uri="{0D108BD9-81ED-4DB2-BD59-A6C34878D82A}">
                    <a16:rowId xmlns:a16="http://schemas.microsoft.com/office/drawing/2014/main" val="2086698613"/>
                  </a:ext>
                </a:extLst>
              </a:tr>
              <a:tr h="496883">
                <a:tc>
                  <a:txBody>
                    <a:bodyPr/>
                    <a:lstStyle/>
                    <a:p>
                      <a:pPr algn="ctr"/>
                      <a:r>
                        <a:rPr lang="en-IN" sz="1200" dirty="0" err="1">
                          <a:effectLst/>
                        </a:rPr>
                        <a:t>paymentid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11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Primary Key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Store Payment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extLst>
                  <a:ext uri="{0D108BD9-81ED-4DB2-BD59-A6C34878D82A}">
                    <a16:rowId xmlns:a16="http://schemas.microsoft.com/office/drawing/2014/main" val="1876961710"/>
                  </a:ext>
                </a:extLst>
              </a:tr>
              <a:tr h="496883">
                <a:tc>
                  <a:txBody>
                    <a:bodyPr/>
                    <a:lstStyle/>
                    <a:p>
                      <a:pPr algn="ctr"/>
                      <a:r>
                        <a:rPr lang="en-IN" sz="1200">
                          <a:effectLst/>
                        </a:rPr>
                        <a:t>name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dirty="0">
                          <a:effectLst/>
                        </a:rPr>
                        <a:t>varchar</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15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Store Card Name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extLst>
                  <a:ext uri="{0D108BD9-81ED-4DB2-BD59-A6C34878D82A}">
                    <a16:rowId xmlns:a16="http://schemas.microsoft.com/office/drawing/2014/main" val="3905071900"/>
                  </a:ext>
                </a:extLst>
              </a:tr>
              <a:tr h="496883">
                <a:tc>
                  <a:txBody>
                    <a:bodyPr/>
                    <a:lstStyle/>
                    <a:p>
                      <a:pPr algn="ctr"/>
                      <a:r>
                        <a:rPr lang="en-IN" sz="1200">
                          <a:effectLst/>
                        </a:rPr>
                        <a:t>cardno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16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Store Card Number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extLst>
                  <a:ext uri="{0D108BD9-81ED-4DB2-BD59-A6C34878D82A}">
                    <a16:rowId xmlns:a16="http://schemas.microsoft.com/office/drawing/2014/main" val="3257884810"/>
                  </a:ext>
                </a:extLst>
              </a:tr>
              <a:tr h="496883">
                <a:tc>
                  <a:txBody>
                    <a:bodyPr/>
                    <a:lstStyle/>
                    <a:p>
                      <a:pPr algn="ctr"/>
                      <a:r>
                        <a:rPr lang="en-IN" sz="1200">
                          <a:effectLst/>
                        </a:rPr>
                        <a:t>cvv</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Store CVV Code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extLst>
                  <a:ext uri="{0D108BD9-81ED-4DB2-BD59-A6C34878D82A}">
                    <a16:rowId xmlns:a16="http://schemas.microsoft.com/office/drawing/2014/main" val="2754597410"/>
                  </a:ext>
                </a:extLst>
              </a:tr>
              <a:tr h="496883">
                <a:tc>
                  <a:txBody>
                    <a:bodyPr/>
                    <a:lstStyle/>
                    <a:p>
                      <a:pPr algn="ctr"/>
                      <a:r>
                        <a:rPr lang="en-IN" sz="1200">
                          <a:effectLst/>
                        </a:rPr>
                        <a:t>expirydate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10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Store card Expiry 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extLst>
                  <a:ext uri="{0D108BD9-81ED-4DB2-BD59-A6C34878D82A}">
                    <a16:rowId xmlns:a16="http://schemas.microsoft.com/office/drawing/2014/main" val="1681885589"/>
                  </a:ext>
                </a:extLst>
              </a:tr>
              <a:tr h="248442">
                <a:tc>
                  <a:txBody>
                    <a:bodyPr/>
                    <a:lstStyle/>
                    <a:p>
                      <a:pPr algn="ctr"/>
                      <a:r>
                        <a:rPr lang="en-IN" sz="1200">
                          <a:effectLst/>
                        </a:rPr>
                        <a:t>amount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10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Store amount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extLst>
                  <a:ext uri="{0D108BD9-81ED-4DB2-BD59-A6C34878D82A}">
                    <a16:rowId xmlns:a16="http://schemas.microsoft.com/office/drawing/2014/main" val="2573604911"/>
                  </a:ext>
                </a:extLst>
              </a:tr>
              <a:tr h="496883">
                <a:tc>
                  <a:txBody>
                    <a:bodyPr/>
                    <a:lstStyle/>
                    <a:p>
                      <a:pPr algn="ctr"/>
                      <a:r>
                        <a:rPr lang="en-IN" sz="1200">
                          <a:effectLst/>
                        </a:rPr>
                        <a:t>loginid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dirty="0">
                          <a:effectLst/>
                        </a:rPr>
                        <a:t>varchar</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11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Foreign Key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Store Payment login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extLst>
                  <a:ext uri="{0D108BD9-81ED-4DB2-BD59-A6C34878D82A}">
                    <a16:rowId xmlns:a16="http://schemas.microsoft.com/office/drawing/2014/main" val="2859023481"/>
                  </a:ext>
                </a:extLst>
              </a:tr>
              <a:tr h="496883">
                <a:tc>
                  <a:txBody>
                    <a:bodyPr/>
                    <a:lstStyle/>
                    <a:p>
                      <a:pPr algn="ctr"/>
                      <a:r>
                        <a:rPr lang="en-IN" sz="1200">
                          <a:effectLst/>
                        </a:rPr>
                        <a:t>currentdate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Store Payment 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extLst>
                  <a:ext uri="{0D108BD9-81ED-4DB2-BD59-A6C34878D82A}">
                    <a16:rowId xmlns:a16="http://schemas.microsoft.com/office/drawing/2014/main" val="3842684877"/>
                  </a:ext>
                </a:extLst>
              </a:tr>
              <a:tr h="496883">
                <a:tc>
                  <a:txBody>
                    <a:bodyPr/>
                    <a:lstStyle/>
                    <a:p>
                      <a:pPr algn="ctr"/>
                      <a:r>
                        <a:rPr lang="en-IN" sz="1200">
                          <a:effectLst/>
                        </a:rPr>
                        <a:t>payment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enum</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‘0’,’1’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Store Payment status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extLst>
                  <a:ext uri="{0D108BD9-81ED-4DB2-BD59-A6C34878D82A}">
                    <a16:rowId xmlns:a16="http://schemas.microsoft.com/office/drawing/2014/main" val="1146761999"/>
                  </a:ext>
                </a:extLst>
              </a:tr>
              <a:tr h="496883">
                <a:tc>
                  <a:txBody>
                    <a:bodyPr/>
                    <a:lstStyle/>
                    <a:p>
                      <a:pPr algn="ctr"/>
                      <a:r>
                        <a:rPr lang="en-IN" sz="1200">
                          <a:effectLst/>
                        </a:rPr>
                        <a:t>contactno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15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tc>
                  <a:txBody>
                    <a:bodyPr/>
                    <a:lstStyle/>
                    <a:p>
                      <a:pPr algn="ctr"/>
                      <a:r>
                        <a:rPr lang="en-IN" sz="1200" dirty="0">
                          <a:effectLst/>
                        </a:rPr>
                        <a:t>Store  Payer </a:t>
                      </a:r>
                      <a:r>
                        <a:rPr lang="en-IN" sz="1200" dirty="0" err="1">
                          <a:effectLst/>
                        </a:rPr>
                        <a:t>contactno</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204" marR="64204" marT="0" marB="0" anchor="ctr"/>
                </a:tc>
                <a:extLst>
                  <a:ext uri="{0D108BD9-81ED-4DB2-BD59-A6C34878D82A}">
                    <a16:rowId xmlns:a16="http://schemas.microsoft.com/office/drawing/2014/main" val="3957581335"/>
                  </a:ext>
                </a:extLst>
              </a:tr>
            </a:tbl>
          </a:graphicData>
        </a:graphic>
      </p:graphicFrame>
      <p:sp>
        <p:nvSpPr>
          <p:cNvPr id="3" name="Rectangle 1">
            <a:extLst>
              <a:ext uri="{FF2B5EF4-FFF2-40B4-BE49-F238E27FC236}">
                <a16:creationId xmlns:a16="http://schemas.microsoft.com/office/drawing/2014/main" id="{37819AED-FFCF-2FCD-4DAC-FED038F7811D}"/>
              </a:ext>
            </a:extLst>
          </p:cNvPr>
          <p:cNvSpPr>
            <a:spLocks noChangeArrowheads="1"/>
          </p:cNvSpPr>
          <p:nvPr/>
        </p:nvSpPr>
        <p:spPr bwMode="auto">
          <a:xfrm>
            <a:off x="870794" y="63847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8. payment</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Description: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Payment Transaction</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07383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1465CCC-DD13-4767-5162-36E3D8E37E19}"/>
              </a:ext>
            </a:extLst>
          </p:cNvPr>
          <p:cNvGraphicFramePr>
            <a:graphicFrameLocks noGrp="1"/>
          </p:cNvGraphicFramePr>
          <p:nvPr>
            <p:extLst>
              <p:ext uri="{D42A27DB-BD31-4B8C-83A1-F6EECF244321}">
                <p14:modId xmlns:p14="http://schemas.microsoft.com/office/powerpoint/2010/main" val="2664337345"/>
              </p:ext>
            </p:extLst>
          </p:nvPr>
        </p:nvGraphicFramePr>
        <p:xfrm>
          <a:off x="1023422" y="1163779"/>
          <a:ext cx="6856555" cy="1669066"/>
        </p:xfrm>
        <a:graphic>
          <a:graphicData uri="http://schemas.openxmlformats.org/drawingml/2006/table">
            <a:tbl>
              <a:tblPr firstRow="1" firstCol="1" bandRow="1">
                <a:tableStyleId>{5C22544A-7EE6-4342-B048-85BDC9FD1C3A}</a:tableStyleId>
              </a:tblPr>
              <a:tblGrid>
                <a:gridCol w="1371159">
                  <a:extLst>
                    <a:ext uri="{9D8B030D-6E8A-4147-A177-3AD203B41FA5}">
                      <a16:colId xmlns:a16="http://schemas.microsoft.com/office/drawing/2014/main" val="1870211502"/>
                    </a:ext>
                  </a:extLst>
                </a:gridCol>
                <a:gridCol w="1371159">
                  <a:extLst>
                    <a:ext uri="{9D8B030D-6E8A-4147-A177-3AD203B41FA5}">
                      <a16:colId xmlns:a16="http://schemas.microsoft.com/office/drawing/2014/main" val="3412921230"/>
                    </a:ext>
                  </a:extLst>
                </a:gridCol>
                <a:gridCol w="1371159">
                  <a:extLst>
                    <a:ext uri="{9D8B030D-6E8A-4147-A177-3AD203B41FA5}">
                      <a16:colId xmlns:a16="http://schemas.microsoft.com/office/drawing/2014/main" val="1384162448"/>
                    </a:ext>
                  </a:extLst>
                </a:gridCol>
                <a:gridCol w="1371159">
                  <a:extLst>
                    <a:ext uri="{9D8B030D-6E8A-4147-A177-3AD203B41FA5}">
                      <a16:colId xmlns:a16="http://schemas.microsoft.com/office/drawing/2014/main" val="1049473733"/>
                    </a:ext>
                  </a:extLst>
                </a:gridCol>
                <a:gridCol w="1371919">
                  <a:extLst>
                    <a:ext uri="{9D8B030D-6E8A-4147-A177-3AD203B41FA5}">
                      <a16:colId xmlns:a16="http://schemas.microsoft.com/office/drawing/2014/main" val="3182555849"/>
                    </a:ext>
                  </a:extLst>
                </a:gridCol>
              </a:tblGrid>
              <a:tr h="384254">
                <a:tc>
                  <a:txBody>
                    <a:bodyPr/>
                    <a:lstStyle/>
                    <a:p>
                      <a:pPr algn="ctr"/>
                      <a:r>
                        <a:rPr lang="en-IN" sz="1200">
                          <a:effectLst/>
                        </a:rPr>
                        <a:t>Column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Datatype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Size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Constraints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52518507"/>
                  </a:ext>
                </a:extLst>
              </a:tr>
              <a:tr h="388583">
                <a:tc>
                  <a:txBody>
                    <a:bodyPr/>
                    <a:lstStyle/>
                    <a:p>
                      <a:pPr algn="ctr"/>
                      <a:r>
                        <a:rPr lang="en-IN" sz="1200" dirty="0" err="1">
                          <a:effectLst/>
                        </a:rPr>
                        <a:t>newsid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11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Primary Key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news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01547854"/>
                  </a:ext>
                </a:extLst>
              </a:tr>
              <a:tr h="298743">
                <a:tc>
                  <a:txBody>
                    <a:bodyPr/>
                    <a:lstStyle/>
                    <a:p>
                      <a:pPr algn="ctr"/>
                      <a:r>
                        <a:rPr lang="en-IN" sz="1200">
                          <a:effectLst/>
                        </a:rPr>
                        <a:t>title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50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news title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43887967"/>
                  </a:ext>
                </a:extLst>
              </a:tr>
              <a:tr h="298743">
                <a:tc>
                  <a:txBody>
                    <a:bodyPr/>
                    <a:lstStyle/>
                    <a:p>
                      <a:pPr algn="ctr"/>
                      <a:r>
                        <a:rPr lang="en-IN" sz="1200">
                          <a:effectLst/>
                        </a:rPr>
                        <a:t>report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50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Not Null</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news report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8868969"/>
                  </a:ext>
                </a:extLst>
              </a:tr>
              <a:tr h="298743">
                <a:tc>
                  <a:txBody>
                    <a:bodyPr/>
                    <a:lstStyle/>
                    <a:p>
                      <a:pPr algn="ctr"/>
                      <a:r>
                        <a:rPr lang="en-IN" sz="1200">
                          <a:effectLst/>
                        </a:rPr>
                        <a: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Store news date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45783660"/>
                  </a:ext>
                </a:extLst>
              </a:tr>
            </a:tbl>
          </a:graphicData>
        </a:graphic>
      </p:graphicFrame>
      <p:sp>
        <p:nvSpPr>
          <p:cNvPr id="3" name="Rectangle 1">
            <a:extLst>
              <a:ext uri="{FF2B5EF4-FFF2-40B4-BE49-F238E27FC236}">
                <a16:creationId xmlns:a16="http://schemas.microsoft.com/office/drawing/2014/main" id="{DFB96292-2717-9243-19D0-A39C6AA47A68}"/>
              </a:ext>
            </a:extLst>
          </p:cNvPr>
          <p:cNvSpPr>
            <a:spLocks noChangeArrowheads="1"/>
          </p:cNvSpPr>
          <p:nvPr/>
        </p:nvSpPr>
        <p:spPr bwMode="auto">
          <a:xfrm>
            <a:off x="652584" y="363450"/>
            <a:ext cx="361829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9. news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Description: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news details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8F17A422-292A-1231-8933-02762EF113C3}"/>
              </a:ext>
            </a:extLst>
          </p:cNvPr>
          <p:cNvGraphicFramePr>
            <a:graphicFrameLocks noGrp="1"/>
          </p:cNvGraphicFramePr>
          <p:nvPr>
            <p:extLst>
              <p:ext uri="{D42A27DB-BD31-4B8C-83A1-F6EECF244321}">
                <p14:modId xmlns:p14="http://schemas.microsoft.com/office/powerpoint/2010/main" val="1392400788"/>
              </p:ext>
            </p:extLst>
          </p:nvPr>
        </p:nvGraphicFramePr>
        <p:xfrm>
          <a:off x="1023422" y="3651731"/>
          <a:ext cx="6708464" cy="3071254"/>
        </p:xfrm>
        <a:graphic>
          <a:graphicData uri="http://schemas.openxmlformats.org/drawingml/2006/table">
            <a:tbl>
              <a:tblPr firstRow="1" firstCol="1" bandRow="1">
                <a:tableStyleId>{5C22544A-7EE6-4342-B048-85BDC9FD1C3A}</a:tableStyleId>
              </a:tblPr>
              <a:tblGrid>
                <a:gridCol w="1341544">
                  <a:extLst>
                    <a:ext uri="{9D8B030D-6E8A-4147-A177-3AD203B41FA5}">
                      <a16:colId xmlns:a16="http://schemas.microsoft.com/office/drawing/2014/main" val="2064898407"/>
                    </a:ext>
                  </a:extLst>
                </a:gridCol>
                <a:gridCol w="1341544">
                  <a:extLst>
                    <a:ext uri="{9D8B030D-6E8A-4147-A177-3AD203B41FA5}">
                      <a16:colId xmlns:a16="http://schemas.microsoft.com/office/drawing/2014/main" val="542560625"/>
                    </a:ext>
                  </a:extLst>
                </a:gridCol>
                <a:gridCol w="1341544">
                  <a:extLst>
                    <a:ext uri="{9D8B030D-6E8A-4147-A177-3AD203B41FA5}">
                      <a16:colId xmlns:a16="http://schemas.microsoft.com/office/drawing/2014/main" val="3419401297"/>
                    </a:ext>
                  </a:extLst>
                </a:gridCol>
                <a:gridCol w="1341544">
                  <a:extLst>
                    <a:ext uri="{9D8B030D-6E8A-4147-A177-3AD203B41FA5}">
                      <a16:colId xmlns:a16="http://schemas.microsoft.com/office/drawing/2014/main" val="2840864477"/>
                    </a:ext>
                  </a:extLst>
                </a:gridCol>
                <a:gridCol w="1342288">
                  <a:extLst>
                    <a:ext uri="{9D8B030D-6E8A-4147-A177-3AD203B41FA5}">
                      <a16:colId xmlns:a16="http://schemas.microsoft.com/office/drawing/2014/main" val="1806123849"/>
                    </a:ext>
                  </a:extLst>
                </a:gridCol>
              </a:tblGrid>
              <a:tr h="350924">
                <a:tc>
                  <a:txBody>
                    <a:bodyPr/>
                    <a:lstStyle/>
                    <a:p>
                      <a:pPr algn="ctr"/>
                      <a:r>
                        <a:rPr lang="en-IN" sz="1200">
                          <a:effectLst/>
                        </a:rPr>
                        <a:t>Column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Datatype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Size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Constraints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Description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84418381"/>
                  </a:ext>
                </a:extLst>
              </a:tr>
              <a:tr h="198881">
                <a:tc>
                  <a:txBody>
                    <a:bodyPr/>
                    <a:lstStyle/>
                    <a:p>
                      <a:pPr algn="ctr"/>
                      <a:r>
                        <a:rPr lang="en-IN" sz="1200">
                          <a:effectLst/>
                        </a:rPr>
                        <a:t>messageid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11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Primary Key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Message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275219150"/>
                  </a:ext>
                </a:extLst>
              </a:tr>
              <a:tr h="198881">
                <a:tc>
                  <a:txBody>
                    <a:bodyPr/>
                    <a:lstStyle/>
                    <a:p>
                      <a:pPr algn="ctr"/>
                      <a:r>
                        <a:rPr lang="en-IN" sz="1200">
                          <a:effectLst/>
                        </a:rPr>
                        <a:t>msg</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varchar</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500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Message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4552418"/>
                  </a:ext>
                </a:extLst>
              </a:tr>
              <a:tr h="198881">
                <a:tc>
                  <a:txBody>
                    <a:bodyPr/>
                    <a:lstStyle/>
                    <a:p>
                      <a:pPr algn="ctr"/>
                      <a:r>
                        <a:rPr lang="en-IN" sz="1200">
                          <a:effectLst/>
                        </a:rPr>
                        <a: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Message Date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7919880"/>
                  </a:ext>
                </a:extLst>
              </a:tr>
              <a:tr h="198881">
                <a:tc>
                  <a:txBody>
                    <a:bodyPr/>
                    <a:lstStyle/>
                    <a:p>
                      <a:pPr algn="ctr"/>
                      <a:r>
                        <a:rPr lang="en-IN" sz="1200">
                          <a:effectLst/>
                        </a:rPr>
                        <a:t>time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time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r>
                        <a:rPr lang="en-IN" sz="1200">
                          <a:effectLst/>
                        </a:rPr>
                        <a: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Message Time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28646761"/>
                  </a:ext>
                </a:extLst>
              </a:tr>
              <a:tr h="397762">
                <a:tc>
                  <a:txBody>
                    <a:bodyPr/>
                    <a:lstStyle/>
                    <a:p>
                      <a:pPr algn="ctr"/>
                      <a:r>
                        <a:rPr lang="en-IN" sz="1200">
                          <a:effectLst/>
                        </a:rPr>
                        <a:t>senderid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10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Sender Login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74794980"/>
                  </a:ext>
                </a:extLst>
              </a:tr>
              <a:tr h="397762">
                <a:tc>
                  <a:txBody>
                    <a:bodyPr/>
                    <a:lstStyle/>
                    <a:p>
                      <a:pPr algn="ctr"/>
                      <a:r>
                        <a:rPr lang="en-IN" sz="1200">
                          <a:effectLst/>
                        </a:rPr>
                        <a:t>receiverid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int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11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Receiver Login Id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3556334"/>
                  </a:ext>
                </a:extLst>
              </a:tr>
              <a:tr h="397762">
                <a:tc>
                  <a:txBody>
                    <a:bodyPr/>
                    <a:lstStyle/>
                    <a:p>
                      <a:pPr algn="ctr"/>
                      <a:r>
                        <a:rPr lang="en-IN" sz="1200">
                          <a:effectLst/>
                        </a:rPr>
                        <a:t>viewstatus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enum</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‘0’,’1’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Store Message View Status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66682572"/>
                  </a:ext>
                </a:extLst>
              </a:tr>
              <a:tr h="397762">
                <a:tc>
                  <a:txBody>
                    <a:bodyPr/>
                    <a:lstStyle/>
                    <a:p>
                      <a:pPr algn="ctr"/>
                      <a:r>
                        <a:rPr lang="en-IN" sz="1200">
                          <a:effectLst/>
                        </a:rPr>
                        <a:t>usertype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enum</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‘0’,’1’,’2’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a:effectLst/>
                        </a:rPr>
                        <a:t>Not Null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IN" sz="1200" dirty="0">
                          <a:effectLst/>
                        </a:rPr>
                        <a:t>Store Sender </a:t>
                      </a:r>
                      <a:r>
                        <a:rPr lang="en-IN" sz="1200" dirty="0" err="1">
                          <a:effectLst/>
                        </a:rPr>
                        <a:t>Usertype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46214501"/>
                  </a:ext>
                </a:extLst>
              </a:tr>
            </a:tbl>
          </a:graphicData>
        </a:graphic>
      </p:graphicFrame>
      <p:sp>
        <p:nvSpPr>
          <p:cNvPr id="5" name="Rectangle 2">
            <a:extLst>
              <a:ext uri="{FF2B5EF4-FFF2-40B4-BE49-F238E27FC236}">
                <a16:creationId xmlns:a16="http://schemas.microsoft.com/office/drawing/2014/main" id="{675D66F9-D8BF-6861-92E3-2B3428226AF8}"/>
              </a:ext>
            </a:extLst>
          </p:cNvPr>
          <p:cNvSpPr>
            <a:spLocks noChangeArrowheads="1"/>
          </p:cNvSpPr>
          <p:nvPr/>
        </p:nvSpPr>
        <p:spPr bwMode="auto">
          <a:xfrm>
            <a:off x="652584" y="3082435"/>
            <a:ext cx="3666388" cy="90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10. </a:t>
            </a:r>
            <a:r>
              <a:rPr kumimoji="0" lang="en-US" altLang="en-US" sz="120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message</a:t>
            </a:r>
            <a:endParaRPr kumimoji="0" lang="en-US" altLang="en-US" sz="8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Description: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message details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67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bg2">
                <a:tint val="97000"/>
                <a:hueMod val="92000"/>
                <a:satMod val="169000"/>
                <a:lumMod val="164000"/>
              </a:schemeClr>
            </a:gs>
            <a:gs pos="100000">
              <a:schemeClr val="bg2">
                <a:shade val="96000"/>
                <a:satMod val="120000"/>
                <a:lumMod val="90000"/>
              </a:schemeClr>
            </a:gs>
          </a:gsLst>
          <a:lin ang="7200000" scaled="0"/>
          <a:tileRect/>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912EF34-0253-41FD-9940-D8FBB7DE74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pic>
        <p:nvPicPr>
          <p:cNvPr id="10" name="Picture 9">
            <a:extLst>
              <a:ext uri="{FF2B5EF4-FFF2-40B4-BE49-F238E27FC236}">
                <a16:creationId xmlns:a16="http://schemas.microsoft.com/office/drawing/2014/main" id="{C2F04FEA-9AA7-3272-8782-9F43CF44B4C6}"/>
              </a:ext>
            </a:extLst>
          </p:cNvPr>
          <p:cNvPicPr>
            <a:picLocks noChangeAspect="1"/>
          </p:cNvPicPr>
          <p:nvPr/>
        </p:nvPicPr>
        <p:blipFill>
          <a:blip r:embed="rId3"/>
          <a:stretch>
            <a:fillRect/>
          </a:stretch>
        </p:blipFill>
        <p:spPr>
          <a:xfrm flipH="1">
            <a:off x="0" y="0"/>
            <a:ext cx="12192000" cy="6858001"/>
          </a:xfrm>
          <a:prstGeom prst="rect">
            <a:avLst/>
          </a:prstGeom>
        </p:spPr>
      </p:pic>
      <p:sp>
        <p:nvSpPr>
          <p:cNvPr id="11" name="TextBox 10">
            <a:extLst>
              <a:ext uri="{FF2B5EF4-FFF2-40B4-BE49-F238E27FC236}">
                <a16:creationId xmlns:a16="http://schemas.microsoft.com/office/drawing/2014/main" id="{B2C750B0-8CB6-7A72-4C34-0FBAA72440F6}"/>
              </a:ext>
            </a:extLst>
          </p:cNvPr>
          <p:cNvSpPr txBox="1"/>
          <p:nvPr/>
        </p:nvSpPr>
        <p:spPr>
          <a:xfrm>
            <a:off x="2283650" y="2722215"/>
            <a:ext cx="2777918" cy="861774"/>
          </a:xfrm>
          <a:prstGeom prst="rect">
            <a:avLst/>
          </a:prstGeom>
          <a:noFill/>
        </p:spPr>
        <p:txBody>
          <a:bodyPr wrap="square" rtlCol="0">
            <a:spAutoFit/>
          </a:bodyPr>
          <a:lstStyle/>
          <a:p>
            <a:r>
              <a:rPr lang="en-US" sz="5000" dirty="0">
                <a:latin typeface="Algerian" panose="04020705040A02060702" pitchFamily="82" charset="0"/>
              </a:rPr>
              <a:t>Index</a:t>
            </a:r>
            <a:endParaRPr lang="en-IN" sz="5000" dirty="0">
              <a:latin typeface="Algerian" panose="04020705040A02060702" pitchFamily="82" charset="0"/>
            </a:endParaRPr>
          </a:p>
        </p:txBody>
      </p:sp>
      <p:sp>
        <p:nvSpPr>
          <p:cNvPr id="12" name="TextBox 11">
            <a:extLst>
              <a:ext uri="{FF2B5EF4-FFF2-40B4-BE49-F238E27FC236}">
                <a16:creationId xmlns:a16="http://schemas.microsoft.com/office/drawing/2014/main" id="{8B41D8E9-D992-D478-AC70-50551CABEDF2}"/>
              </a:ext>
            </a:extLst>
          </p:cNvPr>
          <p:cNvSpPr txBox="1"/>
          <p:nvPr/>
        </p:nvSpPr>
        <p:spPr>
          <a:xfrm>
            <a:off x="5061568" y="634936"/>
            <a:ext cx="6053560" cy="6370975"/>
          </a:xfrm>
          <a:prstGeom prst="rect">
            <a:avLst/>
          </a:prstGeom>
          <a:noFill/>
        </p:spPr>
        <p:txBody>
          <a:bodyPr wrap="square" rtlCol="0">
            <a:spAutoFit/>
          </a:bodyPr>
          <a:lstStyle/>
          <a:p>
            <a:endParaRPr lang="en-US" sz="2400" dirty="0">
              <a:latin typeface="Adobe Devanagari" panose="02040503050201020203" pitchFamily="18" charset="0"/>
              <a:cs typeface="Adobe Devanagari" panose="02040503050201020203" pitchFamily="18" charset="0"/>
            </a:endParaRPr>
          </a:p>
          <a:p>
            <a:endParaRPr lang="en-IN" sz="2400" dirty="0">
              <a:latin typeface="Adobe Devanagari" panose="02040503050201020203" pitchFamily="18" charset="0"/>
              <a:cs typeface="Adobe Devanagari" panose="02040503050201020203" pitchFamily="18" charset="0"/>
            </a:endParaRPr>
          </a:p>
          <a:p>
            <a:r>
              <a:rPr lang="en-IN" sz="2400" dirty="0">
                <a:latin typeface="Adobe Devanagari" panose="02040503050201020203" pitchFamily="18" charset="0"/>
                <a:cs typeface="Adobe Devanagari" panose="02040503050201020203" pitchFamily="18" charset="0"/>
              </a:rPr>
              <a:t>1.Abstract</a:t>
            </a:r>
          </a:p>
          <a:p>
            <a:r>
              <a:rPr lang="en-IN" sz="2400" dirty="0">
                <a:latin typeface="Adobe Devanagari" panose="02040503050201020203" pitchFamily="18" charset="0"/>
                <a:cs typeface="Adobe Devanagari" panose="02040503050201020203" pitchFamily="18" charset="0"/>
              </a:rPr>
              <a:t>3.Menu Tree</a:t>
            </a:r>
          </a:p>
          <a:p>
            <a:r>
              <a:rPr lang="en-IN" sz="2400" dirty="0">
                <a:latin typeface="Adobe Devanagari" panose="02040503050201020203" pitchFamily="18" charset="0"/>
                <a:cs typeface="Adobe Devanagari" panose="02040503050201020203" pitchFamily="18" charset="0"/>
              </a:rPr>
              <a:t>2.Modules explanation</a:t>
            </a:r>
          </a:p>
          <a:p>
            <a:r>
              <a:rPr lang="en-IN" sz="2400" dirty="0">
                <a:latin typeface="Adobe Devanagari" panose="02040503050201020203" pitchFamily="18" charset="0"/>
                <a:cs typeface="Adobe Devanagari" panose="02040503050201020203" pitchFamily="18" charset="0"/>
              </a:rPr>
              <a:t>      2.1 KSRTC Home Page</a:t>
            </a:r>
          </a:p>
          <a:p>
            <a:r>
              <a:rPr lang="en-IN" sz="2400" dirty="0">
                <a:latin typeface="Adobe Devanagari" panose="02040503050201020203" pitchFamily="18" charset="0"/>
                <a:cs typeface="Adobe Devanagari" panose="02040503050201020203" pitchFamily="18" charset="0"/>
              </a:rPr>
              <a:t>      2.2 Pensioner Page</a:t>
            </a:r>
          </a:p>
          <a:p>
            <a:r>
              <a:rPr lang="en-IN" sz="2400" dirty="0">
                <a:latin typeface="Adobe Devanagari" panose="02040503050201020203" pitchFamily="18" charset="0"/>
                <a:cs typeface="Adobe Devanagari" panose="02040503050201020203" pitchFamily="18" charset="0"/>
              </a:rPr>
              <a:t>      2.3 Stationmaster Page</a:t>
            </a:r>
          </a:p>
          <a:p>
            <a:r>
              <a:rPr lang="en-IN" sz="2400" dirty="0">
                <a:latin typeface="Adobe Devanagari" panose="02040503050201020203" pitchFamily="18" charset="0"/>
                <a:cs typeface="Adobe Devanagari" panose="02040503050201020203" pitchFamily="18" charset="0"/>
              </a:rPr>
              <a:t>      2.4 Admin Page</a:t>
            </a:r>
          </a:p>
          <a:p>
            <a:r>
              <a:rPr lang="en-IN" sz="2400" dirty="0">
                <a:latin typeface="Adobe Devanagari" panose="02040503050201020203" pitchFamily="18" charset="0"/>
                <a:cs typeface="Adobe Devanagari" panose="02040503050201020203" pitchFamily="18" charset="0"/>
              </a:rPr>
              <a:t>      2.5 Payment Page</a:t>
            </a:r>
          </a:p>
          <a:p>
            <a:r>
              <a:rPr lang="en-IN" sz="2400" dirty="0">
                <a:latin typeface="Adobe Devanagari" panose="02040503050201020203" pitchFamily="18" charset="0"/>
                <a:cs typeface="Adobe Devanagari" panose="02040503050201020203" pitchFamily="18" charset="0"/>
              </a:rPr>
              <a:t>3.Data Flow Diagrams</a:t>
            </a:r>
          </a:p>
          <a:p>
            <a:r>
              <a:rPr lang="en-IN" sz="2400" dirty="0">
                <a:latin typeface="Adobe Devanagari" panose="02040503050201020203" pitchFamily="18" charset="0"/>
                <a:cs typeface="Adobe Devanagari" panose="02040503050201020203" pitchFamily="18" charset="0"/>
              </a:rPr>
              <a:t>      3.1 Level 0 </a:t>
            </a:r>
          </a:p>
          <a:p>
            <a:r>
              <a:rPr lang="en-IN" sz="2400" dirty="0">
                <a:latin typeface="Adobe Devanagari" panose="02040503050201020203" pitchFamily="18" charset="0"/>
                <a:cs typeface="Adobe Devanagari" panose="02040503050201020203" pitchFamily="18" charset="0"/>
              </a:rPr>
              <a:t>      3.2 level 1 Pensioner</a:t>
            </a:r>
          </a:p>
          <a:p>
            <a:r>
              <a:rPr lang="en-IN" sz="2400" dirty="0">
                <a:latin typeface="Adobe Devanagari" panose="02040503050201020203" pitchFamily="18" charset="0"/>
                <a:cs typeface="Adobe Devanagari" panose="02040503050201020203" pitchFamily="18" charset="0"/>
              </a:rPr>
              <a:t>      3.3 level 1 Stationmaster</a:t>
            </a:r>
          </a:p>
          <a:p>
            <a:r>
              <a:rPr lang="en-IN" sz="2400" dirty="0">
                <a:latin typeface="Adobe Devanagari" panose="02040503050201020203" pitchFamily="18" charset="0"/>
                <a:cs typeface="Adobe Devanagari" panose="02040503050201020203" pitchFamily="18" charset="0"/>
              </a:rPr>
              <a:t>      3.4 level 1 Admin</a:t>
            </a:r>
          </a:p>
          <a:p>
            <a:r>
              <a:rPr lang="en-IN" sz="2400" dirty="0">
                <a:latin typeface="Adobe Devanagari" panose="02040503050201020203" pitchFamily="18" charset="0"/>
                <a:cs typeface="Adobe Devanagari" panose="02040503050201020203" pitchFamily="18" charset="0"/>
              </a:rPr>
              <a:t>4.Table List</a:t>
            </a:r>
          </a:p>
          <a:p>
            <a:endParaRPr lang="en-IN" sz="2400" dirty="0">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255682940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FD4728-D09A-B006-AA75-F2DEBAE19F76}"/>
              </a:ext>
            </a:extLst>
          </p:cNvPr>
          <p:cNvSpPr txBox="1"/>
          <p:nvPr/>
        </p:nvSpPr>
        <p:spPr>
          <a:xfrm>
            <a:off x="883828" y="448235"/>
            <a:ext cx="10784541" cy="707886"/>
          </a:xfrm>
          <a:prstGeom prst="rect">
            <a:avLst/>
          </a:prstGeom>
          <a:noFill/>
        </p:spPr>
        <p:txBody>
          <a:bodyPr wrap="square" rtlCol="0">
            <a:spAutoFit/>
          </a:bodyPr>
          <a:lstStyle/>
          <a:p>
            <a:pPr marL="742950" indent="-742950">
              <a:buFont typeface="+mj-lt"/>
              <a:buAutoNum type="arabicPeriod"/>
            </a:pPr>
            <a:r>
              <a:rPr lang="en-US" sz="4000" b="1" dirty="0">
                <a:solidFill>
                  <a:schemeClr val="accent1">
                    <a:lumMod val="75000"/>
                  </a:schemeClr>
                </a:solidFill>
                <a:latin typeface="Times New Roman" panose="02020603050405020304" pitchFamily="18" charset="0"/>
                <a:cs typeface="Times New Roman" panose="02020603050405020304" pitchFamily="18" charset="0"/>
              </a:rPr>
              <a:t>Drawback</a:t>
            </a:r>
            <a:endParaRPr lang="en-IN" sz="40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B4F22F1-F417-6265-C260-5074FD3A38F0}"/>
              </a:ext>
            </a:extLst>
          </p:cNvPr>
          <p:cNvSpPr txBox="1"/>
          <p:nvPr/>
        </p:nvSpPr>
        <p:spPr>
          <a:xfrm>
            <a:off x="1219200" y="1524000"/>
            <a:ext cx="11447930" cy="2308324"/>
          </a:xfrm>
          <a:prstGeom prst="rect">
            <a:avLst/>
          </a:prstGeom>
          <a:noFill/>
        </p:spPr>
        <p:txBody>
          <a:bodyPr wrap="square" rtlCol="0">
            <a:spAutoFit/>
          </a:bodyPr>
          <a:lstStyle/>
          <a:p>
            <a:r>
              <a:rPr lang="en-US" sz="3600" dirty="0"/>
              <a:t>1.Live chat system.</a:t>
            </a:r>
          </a:p>
          <a:p>
            <a:r>
              <a:rPr lang="en-US" sz="3600" dirty="0"/>
              <a:t>2.No 24*7 contact support.</a:t>
            </a:r>
          </a:p>
          <a:p>
            <a:r>
              <a:rPr lang="en-US" sz="3600" dirty="0"/>
              <a:t>3.Offline messaging system is not available.</a:t>
            </a:r>
          </a:p>
          <a:p>
            <a:r>
              <a:rPr lang="en-US" sz="3600" dirty="0"/>
              <a:t>4.No two step authentications.</a:t>
            </a:r>
            <a:endParaRPr lang="en-IN" sz="3600" dirty="0"/>
          </a:p>
        </p:txBody>
      </p:sp>
    </p:spTree>
    <p:extLst>
      <p:ext uri="{BB962C8B-B14F-4D97-AF65-F5344CB8AC3E}">
        <p14:creationId xmlns:p14="http://schemas.microsoft.com/office/powerpoint/2010/main" val="3687325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237562-2DDA-BE70-A87C-133CB49B2F7F}"/>
              </a:ext>
            </a:extLst>
          </p:cNvPr>
          <p:cNvSpPr txBox="1"/>
          <p:nvPr/>
        </p:nvSpPr>
        <p:spPr>
          <a:xfrm>
            <a:off x="1577788" y="519063"/>
            <a:ext cx="6096000" cy="707886"/>
          </a:xfrm>
          <a:prstGeom prst="rect">
            <a:avLst/>
          </a:prstGeom>
          <a:noFill/>
        </p:spPr>
        <p:txBody>
          <a:bodyPr wrap="square">
            <a:spAutoFit/>
          </a:bodyPr>
          <a:lstStyle/>
          <a:p>
            <a:pPr marL="742950" indent="-742950">
              <a:buAutoNum type="arabicPeriod" startAt="2"/>
            </a:pPr>
            <a:r>
              <a:rPr lang="en-US" sz="4000" b="1" dirty="0">
                <a:solidFill>
                  <a:schemeClr val="accent1">
                    <a:lumMod val="75000"/>
                  </a:schemeClr>
                </a:solidFill>
                <a:latin typeface="Times New Roman" panose="02020603050405020304" pitchFamily="18" charset="0"/>
                <a:cs typeface="Times New Roman" panose="02020603050405020304" pitchFamily="18" charset="0"/>
              </a:rPr>
              <a:t>Future Enhancement</a:t>
            </a:r>
          </a:p>
        </p:txBody>
      </p:sp>
      <p:sp>
        <p:nvSpPr>
          <p:cNvPr id="7" name="TextBox 6">
            <a:extLst>
              <a:ext uri="{FF2B5EF4-FFF2-40B4-BE49-F238E27FC236}">
                <a16:creationId xmlns:a16="http://schemas.microsoft.com/office/drawing/2014/main" id="{6B783122-7827-494C-24EE-CD07AA54AFC3}"/>
              </a:ext>
            </a:extLst>
          </p:cNvPr>
          <p:cNvSpPr txBox="1"/>
          <p:nvPr/>
        </p:nvSpPr>
        <p:spPr>
          <a:xfrm>
            <a:off x="1335741" y="1997839"/>
            <a:ext cx="10712824" cy="2862322"/>
          </a:xfrm>
          <a:prstGeom prst="rect">
            <a:avLst/>
          </a:prstGeom>
          <a:noFill/>
        </p:spPr>
        <p:txBody>
          <a:bodyPr wrap="square">
            <a:spAutoFit/>
          </a:bodyPr>
          <a:lstStyle/>
          <a:p>
            <a:r>
              <a:rPr lang="en-US" sz="3600" dirty="0"/>
              <a:t>1.Live chat system.</a:t>
            </a:r>
          </a:p>
          <a:p>
            <a:r>
              <a:rPr lang="en-US" sz="3600" dirty="0"/>
              <a:t>2. 24*7 contact support.</a:t>
            </a:r>
          </a:p>
          <a:p>
            <a:r>
              <a:rPr lang="en-US" sz="3600" dirty="0"/>
              <a:t>3.Enabling 0ffline messaging system .</a:t>
            </a:r>
          </a:p>
          <a:p>
            <a:r>
              <a:rPr lang="en-US" sz="3600" dirty="0"/>
              <a:t>4.Providing health insurance for pensioners through online</a:t>
            </a:r>
          </a:p>
          <a:p>
            <a:endParaRPr lang="en-IN" sz="3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17A9C9-4117-CF7F-623F-F64B11A388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6200000">
            <a:off x="7901927" y="277064"/>
            <a:ext cx="6096000" cy="4752975"/>
          </a:xfrm>
          <a:prstGeom prst="rect">
            <a:avLst/>
          </a:prstGeom>
        </p:spPr>
      </p:pic>
      <p:pic>
        <p:nvPicPr>
          <p:cNvPr id="10" name="Picture 9">
            <a:extLst>
              <a:ext uri="{FF2B5EF4-FFF2-40B4-BE49-F238E27FC236}">
                <a16:creationId xmlns:a16="http://schemas.microsoft.com/office/drawing/2014/main" id="{E88D4B85-8F39-7735-48F4-412DA86E8DF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5400000">
            <a:off x="-1990435" y="1756965"/>
            <a:ext cx="6096000" cy="4752975"/>
          </a:xfrm>
          <a:prstGeom prst="rect">
            <a:avLst/>
          </a:prstGeom>
        </p:spPr>
      </p:pic>
      <p:sp>
        <p:nvSpPr>
          <p:cNvPr id="2" name="TextBox 1">
            <a:extLst>
              <a:ext uri="{FF2B5EF4-FFF2-40B4-BE49-F238E27FC236}">
                <a16:creationId xmlns:a16="http://schemas.microsoft.com/office/drawing/2014/main" id="{94761F42-7F63-CF76-D36E-53897043CF56}"/>
              </a:ext>
            </a:extLst>
          </p:cNvPr>
          <p:cNvSpPr txBox="1"/>
          <p:nvPr/>
        </p:nvSpPr>
        <p:spPr>
          <a:xfrm>
            <a:off x="3140241" y="2653551"/>
            <a:ext cx="5911518" cy="1323439"/>
          </a:xfrm>
          <a:prstGeom prst="rect">
            <a:avLst/>
          </a:prstGeom>
          <a:noFill/>
        </p:spPr>
        <p:txBody>
          <a:bodyPr wrap="square" rtlCol="0">
            <a:spAutoFit/>
          </a:bodyPr>
          <a:lstStyle/>
          <a:p>
            <a:r>
              <a:rPr lang="en-US" sz="8000" dirty="0">
                <a:latin typeface="Adobe Devanagari" panose="02040503050201020203" pitchFamily="18" charset="0"/>
                <a:cs typeface="Adobe Devanagari" panose="02040503050201020203" pitchFamily="18" charset="0"/>
              </a:rPr>
              <a:t>THANK YOU</a:t>
            </a:r>
            <a:endParaRPr lang="en-IN" sz="8000" dirty="0">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320331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8C60FD-B7E5-D3AA-568F-45370F2A16B8}"/>
              </a:ext>
            </a:extLst>
          </p:cNvPr>
          <p:cNvPicPr>
            <a:picLocks noChangeAspect="1"/>
          </p:cNvPicPr>
          <p:nvPr/>
        </p:nvPicPr>
        <p:blipFill>
          <a:blip r:embed="rId2"/>
          <a:stretch>
            <a:fillRect/>
          </a:stretch>
        </p:blipFill>
        <p:spPr>
          <a:xfrm>
            <a:off x="107576" y="151131"/>
            <a:ext cx="7208952" cy="65980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Graphic 4" descr="Back">
            <a:hlinkClick r:id="rId3" action="ppaction://hlinksldjump"/>
            <a:extLst>
              <a:ext uri="{FF2B5EF4-FFF2-40B4-BE49-F238E27FC236}">
                <a16:creationId xmlns:a16="http://schemas.microsoft.com/office/drawing/2014/main" id="{82FEC3F5-21DB-DD9E-2305-2B597FEE23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87318" y="5834755"/>
            <a:ext cx="914400" cy="914400"/>
          </a:xfrm>
          <a:prstGeom prst="rect">
            <a:avLst/>
          </a:prstGeom>
        </p:spPr>
      </p:pic>
    </p:spTree>
    <p:extLst>
      <p:ext uri="{BB962C8B-B14F-4D97-AF65-F5344CB8AC3E}">
        <p14:creationId xmlns:p14="http://schemas.microsoft.com/office/powerpoint/2010/main" val="3016508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31EE7B-03B7-5A36-2110-CF6740A49E09}"/>
              </a:ext>
            </a:extLst>
          </p:cNvPr>
          <p:cNvPicPr>
            <a:picLocks noChangeAspect="1"/>
          </p:cNvPicPr>
          <p:nvPr/>
        </p:nvPicPr>
        <p:blipFill rotWithShape="1">
          <a:blip r:embed="rId2"/>
          <a:srcRect t="-1827" b="4335"/>
          <a:stretch/>
        </p:blipFill>
        <p:spPr>
          <a:xfrm>
            <a:off x="257582" y="429577"/>
            <a:ext cx="6645242" cy="59988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Graphic 5" descr="Back">
            <a:hlinkClick r:id="rId3" action="ppaction://hlinksldjump"/>
            <a:extLst>
              <a:ext uri="{FF2B5EF4-FFF2-40B4-BE49-F238E27FC236}">
                <a16:creationId xmlns:a16="http://schemas.microsoft.com/office/drawing/2014/main" id="{EB70EDAA-51D9-22D2-A4C1-5703399326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7877" y="5781675"/>
            <a:ext cx="914400" cy="914400"/>
          </a:xfrm>
          <a:prstGeom prst="rect">
            <a:avLst/>
          </a:prstGeom>
        </p:spPr>
      </p:pic>
    </p:spTree>
    <p:extLst>
      <p:ext uri="{BB962C8B-B14F-4D97-AF65-F5344CB8AC3E}">
        <p14:creationId xmlns:p14="http://schemas.microsoft.com/office/powerpoint/2010/main" val="61982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FBE9D3-53AF-9AB5-EAB8-4338116EF07C}"/>
              </a:ext>
            </a:extLst>
          </p:cNvPr>
          <p:cNvPicPr>
            <a:picLocks noChangeAspect="1"/>
          </p:cNvPicPr>
          <p:nvPr/>
        </p:nvPicPr>
        <p:blipFill>
          <a:blip r:embed="rId2"/>
          <a:srcRect/>
          <a:stretch/>
        </p:blipFill>
        <p:spPr>
          <a:xfrm>
            <a:off x="225496" y="639873"/>
            <a:ext cx="5670479" cy="57250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06EBADDD-9000-797A-D10F-853D7E11A55F}"/>
              </a:ext>
            </a:extLst>
          </p:cNvPr>
          <p:cNvSpPr txBox="1"/>
          <p:nvPr/>
        </p:nvSpPr>
        <p:spPr>
          <a:xfrm>
            <a:off x="6381750" y="1381125"/>
            <a:ext cx="4905375" cy="3883051"/>
          </a:xfrm>
          <a:prstGeom prst="rect">
            <a:avLst/>
          </a:prstGeom>
          <a:noFill/>
        </p:spPr>
        <p:txBody>
          <a:bodyPr wrap="square" rtlCol="0">
            <a:spAutoFit/>
          </a:bodyPr>
          <a:lstStyle/>
          <a:p>
            <a:pPr>
              <a:lnSpc>
                <a:spcPct val="200000"/>
              </a:lnSpc>
            </a:pPr>
            <a:r>
              <a:rPr lang="en-US" dirty="0"/>
              <a:t>Here the procedure for the Stationmaster  are done. Here stationmasters can register with their personal information’s with their contact number and depos respectively. The email and password generated here is used for further login purposes</a:t>
            </a:r>
            <a:endParaRPr lang="en-IN" dirty="0"/>
          </a:p>
          <a:p>
            <a:pPr>
              <a:lnSpc>
                <a:spcPct val="200000"/>
              </a:lnSpc>
            </a:pPr>
            <a:endParaRPr lang="en-IN" dirty="0"/>
          </a:p>
        </p:txBody>
      </p:sp>
      <p:pic>
        <p:nvPicPr>
          <p:cNvPr id="7" name="Graphic 6" descr="Back">
            <a:hlinkClick r:id="rId3" action="ppaction://hlinksldjump"/>
            <a:extLst>
              <a:ext uri="{FF2B5EF4-FFF2-40B4-BE49-F238E27FC236}">
                <a16:creationId xmlns:a16="http://schemas.microsoft.com/office/drawing/2014/main" id="{FF8F10A0-7DB8-10F8-1654-6FBF5998BC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68893" y="5836383"/>
            <a:ext cx="914400" cy="914400"/>
          </a:xfrm>
          <a:prstGeom prst="rect">
            <a:avLst/>
          </a:prstGeom>
        </p:spPr>
      </p:pic>
    </p:spTree>
    <p:extLst>
      <p:ext uri="{BB962C8B-B14F-4D97-AF65-F5344CB8AC3E}">
        <p14:creationId xmlns:p14="http://schemas.microsoft.com/office/powerpoint/2010/main" val="19596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94BD45-14C4-BE66-E338-91344A426DAF}"/>
              </a:ext>
            </a:extLst>
          </p:cNvPr>
          <p:cNvPicPr>
            <a:picLocks noChangeAspect="1"/>
          </p:cNvPicPr>
          <p:nvPr/>
        </p:nvPicPr>
        <p:blipFill>
          <a:blip r:embed="rId2"/>
          <a:srcRect/>
          <a:stretch/>
        </p:blipFill>
        <p:spPr>
          <a:xfrm>
            <a:off x="251572" y="355575"/>
            <a:ext cx="5764306" cy="61468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2B8B674-D95E-228B-9478-03759E25994A}"/>
              </a:ext>
            </a:extLst>
          </p:cNvPr>
          <p:cNvSpPr txBox="1"/>
          <p:nvPr/>
        </p:nvSpPr>
        <p:spPr>
          <a:xfrm>
            <a:off x="6394076" y="1218515"/>
            <a:ext cx="4695825" cy="4247317"/>
          </a:xfrm>
          <a:prstGeom prst="rect">
            <a:avLst/>
          </a:prstGeom>
          <a:noFill/>
        </p:spPr>
        <p:txBody>
          <a:bodyPr wrap="square" rtlCol="0">
            <a:spAutoFit/>
          </a:bodyPr>
          <a:lstStyle/>
          <a:p>
            <a:pPr>
              <a:lnSpc>
                <a:spcPct val="200000"/>
              </a:lnSpc>
            </a:pPr>
            <a:r>
              <a:rPr lang="en-US" dirty="0"/>
              <a:t>Here the procedure for the Pension registration  are done. Here pensioners can register with their personal information’s with their contact number and depos respectively. The email and password generated here is used for further login purposes</a:t>
            </a:r>
            <a:endParaRPr lang="en-IN" dirty="0"/>
          </a:p>
          <a:p>
            <a:endParaRPr lang="en-IN" dirty="0"/>
          </a:p>
        </p:txBody>
      </p:sp>
      <p:pic>
        <p:nvPicPr>
          <p:cNvPr id="6" name="Graphic 5" descr="Back">
            <a:hlinkClick r:id="rId3" action="ppaction://hlinksldjump"/>
            <a:extLst>
              <a:ext uri="{FF2B5EF4-FFF2-40B4-BE49-F238E27FC236}">
                <a16:creationId xmlns:a16="http://schemas.microsoft.com/office/drawing/2014/main" id="{1AE3D5CA-512A-698C-F7C0-F24EDA8AE7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89901" y="5970494"/>
            <a:ext cx="914400" cy="914400"/>
          </a:xfrm>
          <a:prstGeom prst="rect">
            <a:avLst/>
          </a:prstGeom>
        </p:spPr>
      </p:pic>
    </p:spTree>
    <p:extLst>
      <p:ext uri="{BB962C8B-B14F-4D97-AF65-F5344CB8AC3E}">
        <p14:creationId xmlns:p14="http://schemas.microsoft.com/office/powerpoint/2010/main" val="2343470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Left 3">
            <a:hlinkClick r:id="rId2" action="ppaction://hlinksldjump"/>
            <a:extLst>
              <a:ext uri="{FF2B5EF4-FFF2-40B4-BE49-F238E27FC236}">
                <a16:creationId xmlns:a16="http://schemas.microsoft.com/office/drawing/2014/main" id="{744D7F23-2743-DF45-FCD8-55603B90A46F}"/>
              </a:ext>
            </a:extLst>
          </p:cNvPr>
          <p:cNvSpPr/>
          <p:nvPr/>
        </p:nvSpPr>
        <p:spPr>
          <a:xfrm>
            <a:off x="11468100" y="6393180"/>
            <a:ext cx="723900" cy="464820"/>
          </a:xfrm>
          <a:prstGeom prst="left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5537836-8E0B-7E32-B015-DDAC08DB3903}"/>
              </a:ext>
            </a:extLst>
          </p:cNvPr>
          <p:cNvPicPr>
            <a:picLocks noChangeAspect="1"/>
          </p:cNvPicPr>
          <p:nvPr/>
        </p:nvPicPr>
        <p:blipFill>
          <a:blip r:embed="rId3"/>
          <a:stretch>
            <a:fillRect/>
          </a:stretch>
        </p:blipFill>
        <p:spPr>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Graphic 5" descr="Back">
            <a:hlinkClick r:id="rId2" action="ppaction://hlinksldjump"/>
            <a:extLst>
              <a:ext uri="{FF2B5EF4-FFF2-40B4-BE49-F238E27FC236}">
                <a16:creationId xmlns:a16="http://schemas.microsoft.com/office/drawing/2014/main" id="{E00C7836-62B4-317D-FB85-A2DA7C9411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10900" y="5867644"/>
            <a:ext cx="914400" cy="914400"/>
          </a:xfrm>
          <a:prstGeom prst="rect">
            <a:avLst/>
          </a:prstGeom>
        </p:spPr>
      </p:pic>
    </p:spTree>
    <p:extLst>
      <p:ext uri="{BB962C8B-B14F-4D97-AF65-F5344CB8AC3E}">
        <p14:creationId xmlns:p14="http://schemas.microsoft.com/office/powerpoint/2010/main" val="1102071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A2F01D-E7B1-46E9-60E5-8B7363169509}"/>
              </a:ext>
            </a:extLst>
          </p:cNvPr>
          <p:cNvPicPr>
            <a:picLocks noChangeAspect="1"/>
          </p:cNvPicPr>
          <p:nvPr/>
        </p:nvPicPr>
        <p:blipFill rotWithShape="1">
          <a:blip r:embed="rId2"/>
          <a:srcRect b="32639"/>
          <a:stretch/>
        </p:blipFill>
        <p:spPr>
          <a:xfrm>
            <a:off x="1733550" y="232410"/>
            <a:ext cx="8543926" cy="6259830"/>
          </a:xfrm>
          <a:prstGeom prst="rect">
            <a:avLst/>
          </a:prstGeom>
        </p:spPr>
      </p:pic>
      <p:pic>
        <p:nvPicPr>
          <p:cNvPr id="7" name="Graphic 6" descr="Back">
            <a:hlinkClick r:id="rId3" action="ppaction://hlinksldjump"/>
            <a:extLst>
              <a:ext uri="{FF2B5EF4-FFF2-40B4-BE49-F238E27FC236}">
                <a16:creationId xmlns:a16="http://schemas.microsoft.com/office/drawing/2014/main" id="{5ABD3FD6-0440-7F5F-57B8-16BAC93C68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78308" y="5970494"/>
            <a:ext cx="914400" cy="914400"/>
          </a:xfrm>
          <a:prstGeom prst="rect">
            <a:avLst/>
          </a:prstGeom>
        </p:spPr>
      </p:pic>
    </p:spTree>
    <p:extLst>
      <p:ext uri="{BB962C8B-B14F-4D97-AF65-F5344CB8AC3E}">
        <p14:creationId xmlns:p14="http://schemas.microsoft.com/office/powerpoint/2010/main" val="378017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F73C0C-2853-D158-B28B-14277F434926}"/>
              </a:ext>
            </a:extLst>
          </p:cNvPr>
          <p:cNvPicPr>
            <a:picLocks noChangeAspect="1"/>
          </p:cNvPicPr>
          <p:nvPr/>
        </p:nvPicPr>
        <p:blipFill rotWithShape="1">
          <a:blip r:embed="rId2"/>
          <a:srcRect b="33611"/>
          <a:stretch/>
        </p:blipFill>
        <p:spPr>
          <a:xfrm>
            <a:off x="1737562" y="327860"/>
            <a:ext cx="8539162" cy="6362700"/>
          </a:xfrm>
          <a:prstGeom prst="rect">
            <a:avLst/>
          </a:prstGeom>
        </p:spPr>
      </p:pic>
      <p:pic>
        <p:nvPicPr>
          <p:cNvPr id="5" name="Graphic 4" descr="Back">
            <a:hlinkClick r:id="rId3" action="ppaction://hlinksldjump"/>
            <a:extLst>
              <a:ext uri="{FF2B5EF4-FFF2-40B4-BE49-F238E27FC236}">
                <a16:creationId xmlns:a16="http://schemas.microsoft.com/office/drawing/2014/main" id="{9B20EFBA-9B8A-2411-9B2E-3367F14B89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67292" y="5852013"/>
            <a:ext cx="914400" cy="914400"/>
          </a:xfrm>
          <a:prstGeom prst="rect">
            <a:avLst/>
          </a:prstGeom>
        </p:spPr>
      </p:pic>
    </p:spTree>
    <p:extLst>
      <p:ext uri="{BB962C8B-B14F-4D97-AF65-F5344CB8AC3E}">
        <p14:creationId xmlns:p14="http://schemas.microsoft.com/office/powerpoint/2010/main" val="3357959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615377" y="114367"/>
            <a:ext cx="4695102" cy="562403"/>
          </a:xfrm>
        </p:spPr>
        <p:txBody>
          <a:bodyPr>
            <a:normAutofit fontScale="90000"/>
          </a:bodyPr>
          <a:lstStyle/>
          <a:p>
            <a:pPr algn="l"/>
            <a:r>
              <a:rPr lang="en-US" dirty="0"/>
              <a:t>ABSTRACT</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615377" y="844924"/>
            <a:ext cx="7454077" cy="5771029"/>
          </a:xfrm>
        </p:spPr>
        <p:txBody>
          <a:bodyPr>
            <a:noAutofit/>
          </a:bodyPr>
          <a:lstStyle/>
          <a:p>
            <a:pPr marL="0" indent="0" algn="just">
              <a:lnSpc>
                <a:spcPct val="120000"/>
              </a:lnSpc>
              <a:buNone/>
            </a:pPr>
            <a:r>
              <a:rPr lang="en-US" sz="1900" dirty="0"/>
              <a:t>K.S.R.T.C PENSION FORUM is primarily social welfare </a:t>
            </a:r>
            <a:r>
              <a:rPr lang="en-US" sz="1900" dirty="0" err="1"/>
              <a:t>programme</a:t>
            </a:r>
            <a:r>
              <a:rPr lang="en-US" sz="1900" dirty="0"/>
              <a:t> of the Government of Kerala. The Kerala State Road Transport Corporation (KSRTC) is struggling to </a:t>
            </a:r>
            <a:r>
              <a:rPr lang="en-US" sz="1900" dirty="0" err="1"/>
              <a:t>mobilise</a:t>
            </a:r>
            <a:r>
              <a:rPr lang="en-US" sz="1900" dirty="0"/>
              <a:t> Rs.113 crore to clear the pension of 37,000 retirees The State transport utility could not </a:t>
            </a:r>
            <a:r>
              <a:rPr lang="en-US" sz="1900" dirty="0" err="1"/>
              <a:t>mobilise</a:t>
            </a:r>
            <a:r>
              <a:rPr lang="en-US" sz="1900" dirty="0"/>
              <a:t> Rs.300 crore from the District Cooperative Bank as planned. Also, revenue from the fleet operations did not match expectations. Sources in KSRTC told that objections had been raised by the Registrar of Cooperatives to the corporation taking loan from the bank. The Registrar has sought report on the repayment capacity of the KSRTC, apart from steps to clear a guarantee commission of Rs.8 crore to be paid to the District Cooperative Bank. In this System manages the pension calculation of a retired person who register into the </a:t>
            </a:r>
            <a:r>
              <a:rPr lang="en-US" sz="1900" dirty="0" err="1"/>
              <a:t>system.The</a:t>
            </a:r>
            <a:r>
              <a:rPr lang="en-US" sz="1900" dirty="0"/>
              <a:t> calculation is based on the basis of the year and month of he retired. KSRTC Pension Forum has include 4 Modules.</a:t>
            </a:r>
          </a:p>
          <a:p>
            <a:pPr marL="0" indent="0" algn="just">
              <a:lnSpc>
                <a:spcPct val="120000"/>
              </a:lnSpc>
              <a:buNone/>
            </a:pPr>
            <a:endParaRPr lang="en-US" sz="1900" dirty="0"/>
          </a:p>
        </p:txBody>
      </p:sp>
    </p:spTree>
    <p:extLst>
      <p:ext uri="{BB962C8B-B14F-4D97-AF65-F5344CB8AC3E}">
        <p14:creationId xmlns:p14="http://schemas.microsoft.com/office/powerpoint/2010/main" val="2194233190"/>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CC7C14-7650-20F6-5E86-025EA5A60EBE}"/>
              </a:ext>
            </a:extLst>
          </p:cNvPr>
          <p:cNvPicPr>
            <a:picLocks noChangeAspect="1"/>
          </p:cNvPicPr>
          <p:nvPr/>
        </p:nvPicPr>
        <p:blipFill>
          <a:blip r:embed="rId2"/>
          <a:srcRect/>
          <a:stretch/>
        </p:blipFill>
        <p:spPr>
          <a:xfrm>
            <a:off x="1452282" y="247650"/>
            <a:ext cx="8884024" cy="6362700"/>
          </a:xfrm>
          <a:prstGeom prst="rect">
            <a:avLst/>
          </a:prstGeom>
        </p:spPr>
      </p:pic>
      <p:pic>
        <p:nvPicPr>
          <p:cNvPr id="5" name="Graphic 4" descr="Back">
            <a:hlinkClick r:id="rId3" action="ppaction://hlinksldjump"/>
            <a:extLst>
              <a:ext uri="{FF2B5EF4-FFF2-40B4-BE49-F238E27FC236}">
                <a16:creationId xmlns:a16="http://schemas.microsoft.com/office/drawing/2014/main" id="{19AB5673-CD71-064B-44FF-B37A0BCF0A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01754" y="5970494"/>
            <a:ext cx="914400" cy="914400"/>
          </a:xfrm>
          <a:prstGeom prst="rect">
            <a:avLst/>
          </a:prstGeom>
        </p:spPr>
      </p:pic>
    </p:spTree>
    <p:extLst>
      <p:ext uri="{BB962C8B-B14F-4D97-AF65-F5344CB8AC3E}">
        <p14:creationId xmlns:p14="http://schemas.microsoft.com/office/powerpoint/2010/main" val="2722334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70A01D-8EF1-2B9B-92D3-C5B94D10B537}"/>
              </a:ext>
            </a:extLst>
          </p:cNvPr>
          <p:cNvPicPr>
            <a:picLocks noChangeAspect="1"/>
          </p:cNvPicPr>
          <p:nvPr/>
        </p:nvPicPr>
        <p:blipFill rotWithShape="1">
          <a:blip r:embed="rId2"/>
          <a:srcRect l="-463" t="5000" r="463" b="2917"/>
          <a:stretch/>
        </p:blipFill>
        <p:spPr>
          <a:xfrm>
            <a:off x="1372310" y="271462"/>
            <a:ext cx="8953500" cy="6315075"/>
          </a:xfrm>
          <a:prstGeom prst="rect">
            <a:avLst/>
          </a:prstGeom>
        </p:spPr>
      </p:pic>
      <p:pic>
        <p:nvPicPr>
          <p:cNvPr id="5" name="Graphic 4" descr="Back">
            <a:hlinkClick r:id="rId3" action="ppaction://hlinksldjump"/>
            <a:extLst>
              <a:ext uri="{FF2B5EF4-FFF2-40B4-BE49-F238E27FC236}">
                <a16:creationId xmlns:a16="http://schemas.microsoft.com/office/drawing/2014/main" id="{C5654858-F300-BD1E-4688-75C7A10CA3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1169" y="5988423"/>
            <a:ext cx="914400" cy="914400"/>
          </a:xfrm>
          <a:prstGeom prst="rect">
            <a:avLst/>
          </a:prstGeom>
        </p:spPr>
      </p:pic>
    </p:spTree>
    <p:extLst>
      <p:ext uri="{BB962C8B-B14F-4D97-AF65-F5344CB8AC3E}">
        <p14:creationId xmlns:p14="http://schemas.microsoft.com/office/powerpoint/2010/main" val="3274954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32AABF-07A1-1A00-687A-54FC2B559A7F}"/>
              </a:ext>
            </a:extLst>
          </p:cNvPr>
          <p:cNvPicPr>
            <a:picLocks noChangeAspect="1"/>
          </p:cNvPicPr>
          <p:nvPr/>
        </p:nvPicPr>
        <p:blipFill>
          <a:blip r:embed="rId2"/>
          <a:stretch>
            <a:fillRect/>
          </a:stretch>
        </p:blipFill>
        <p:spPr>
          <a:xfrm>
            <a:off x="1303691" y="1690519"/>
            <a:ext cx="8480069" cy="3476961"/>
          </a:xfrm>
          <a:prstGeom prst="rect">
            <a:avLst/>
          </a:prstGeom>
        </p:spPr>
      </p:pic>
      <p:pic>
        <p:nvPicPr>
          <p:cNvPr id="5" name="Graphic 4" descr="Back">
            <a:hlinkClick r:id="rId3" action="ppaction://hlinksldjump"/>
            <a:extLst>
              <a:ext uri="{FF2B5EF4-FFF2-40B4-BE49-F238E27FC236}">
                <a16:creationId xmlns:a16="http://schemas.microsoft.com/office/drawing/2014/main" id="{778B87F9-76C9-A3B0-C430-8CBBAEE0DD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13946" y="5880847"/>
            <a:ext cx="914400" cy="914400"/>
          </a:xfrm>
          <a:prstGeom prst="rect">
            <a:avLst/>
          </a:prstGeom>
        </p:spPr>
      </p:pic>
    </p:spTree>
    <p:extLst>
      <p:ext uri="{BB962C8B-B14F-4D97-AF65-F5344CB8AC3E}">
        <p14:creationId xmlns:p14="http://schemas.microsoft.com/office/powerpoint/2010/main" val="4270910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Back">
            <a:hlinkClick r:id="rId2" action="ppaction://hlinksldjump"/>
            <a:extLst>
              <a:ext uri="{FF2B5EF4-FFF2-40B4-BE49-F238E27FC236}">
                <a16:creationId xmlns:a16="http://schemas.microsoft.com/office/drawing/2014/main" id="{E1C6044C-5F05-0BD5-23BF-D4F9D6B154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1169" y="5988423"/>
            <a:ext cx="914400" cy="914400"/>
          </a:xfrm>
          <a:prstGeom prst="rect">
            <a:avLst/>
          </a:prstGeom>
        </p:spPr>
      </p:pic>
      <p:pic>
        <p:nvPicPr>
          <p:cNvPr id="5" name="Picture 4">
            <a:extLst>
              <a:ext uri="{FF2B5EF4-FFF2-40B4-BE49-F238E27FC236}">
                <a16:creationId xmlns:a16="http://schemas.microsoft.com/office/drawing/2014/main" id="{A1BA4EBA-530D-1CA9-47BB-D6B4020162A9}"/>
              </a:ext>
            </a:extLst>
          </p:cNvPr>
          <p:cNvPicPr>
            <a:picLocks noChangeAspect="1"/>
          </p:cNvPicPr>
          <p:nvPr/>
        </p:nvPicPr>
        <p:blipFill>
          <a:blip r:embed="rId5"/>
          <a:stretch>
            <a:fillRect/>
          </a:stretch>
        </p:blipFill>
        <p:spPr>
          <a:xfrm>
            <a:off x="1611629" y="591670"/>
            <a:ext cx="8177829" cy="5869616"/>
          </a:xfrm>
          <a:prstGeom prst="rect">
            <a:avLst/>
          </a:prstGeom>
        </p:spPr>
      </p:pic>
    </p:spTree>
    <p:extLst>
      <p:ext uri="{BB962C8B-B14F-4D97-AF65-F5344CB8AC3E}">
        <p14:creationId xmlns:p14="http://schemas.microsoft.com/office/powerpoint/2010/main" val="831726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Back">
            <a:hlinkClick r:id="rId2" action="ppaction://hlinksldjump"/>
            <a:extLst>
              <a:ext uri="{FF2B5EF4-FFF2-40B4-BE49-F238E27FC236}">
                <a16:creationId xmlns:a16="http://schemas.microsoft.com/office/drawing/2014/main" id="{20A4696E-C98B-8506-75D7-1CAEEF46A9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1169" y="5988423"/>
            <a:ext cx="914400" cy="914400"/>
          </a:xfrm>
          <a:prstGeom prst="rect">
            <a:avLst/>
          </a:prstGeom>
        </p:spPr>
      </p:pic>
      <p:pic>
        <p:nvPicPr>
          <p:cNvPr id="4" name="Picture 3">
            <a:extLst>
              <a:ext uri="{FF2B5EF4-FFF2-40B4-BE49-F238E27FC236}">
                <a16:creationId xmlns:a16="http://schemas.microsoft.com/office/drawing/2014/main" id="{34A03ED5-9C1F-18EB-9C0B-6131CBC3B25E}"/>
              </a:ext>
            </a:extLst>
          </p:cNvPr>
          <p:cNvPicPr>
            <a:picLocks noChangeAspect="1"/>
          </p:cNvPicPr>
          <p:nvPr/>
        </p:nvPicPr>
        <p:blipFill>
          <a:blip r:embed="rId5"/>
          <a:stretch>
            <a:fillRect/>
          </a:stretch>
        </p:blipFill>
        <p:spPr>
          <a:xfrm>
            <a:off x="1760220" y="732974"/>
            <a:ext cx="7769262" cy="5922199"/>
          </a:xfrm>
          <a:prstGeom prst="rect">
            <a:avLst/>
          </a:prstGeom>
        </p:spPr>
      </p:pic>
    </p:spTree>
    <p:extLst>
      <p:ext uri="{BB962C8B-B14F-4D97-AF65-F5344CB8AC3E}">
        <p14:creationId xmlns:p14="http://schemas.microsoft.com/office/powerpoint/2010/main" val="3551402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Back">
            <a:hlinkClick r:id="rId2" action="ppaction://hlinksldjump"/>
            <a:extLst>
              <a:ext uri="{FF2B5EF4-FFF2-40B4-BE49-F238E27FC236}">
                <a16:creationId xmlns:a16="http://schemas.microsoft.com/office/drawing/2014/main" id="{EAF7260A-7B9A-0E18-9094-84D02E7CE3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1169" y="5988423"/>
            <a:ext cx="914400" cy="914400"/>
          </a:xfrm>
          <a:prstGeom prst="rect">
            <a:avLst/>
          </a:prstGeom>
        </p:spPr>
      </p:pic>
      <p:pic>
        <p:nvPicPr>
          <p:cNvPr id="7" name="Picture 6">
            <a:extLst>
              <a:ext uri="{FF2B5EF4-FFF2-40B4-BE49-F238E27FC236}">
                <a16:creationId xmlns:a16="http://schemas.microsoft.com/office/drawing/2014/main" id="{B6CA4C84-2A63-B610-7293-736A8534C302}"/>
              </a:ext>
            </a:extLst>
          </p:cNvPr>
          <p:cNvPicPr>
            <a:picLocks noChangeAspect="1"/>
          </p:cNvPicPr>
          <p:nvPr/>
        </p:nvPicPr>
        <p:blipFill>
          <a:blip r:embed="rId5"/>
          <a:stretch>
            <a:fillRect/>
          </a:stretch>
        </p:blipFill>
        <p:spPr>
          <a:xfrm>
            <a:off x="1984561" y="695785"/>
            <a:ext cx="7643532" cy="5861449"/>
          </a:xfrm>
          <a:prstGeom prst="rect">
            <a:avLst/>
          </a:prstGeom>
        </p:spPr>
      </p:pic>
    </p:spTree>
    <p:extLst>
      <p:ext uri="{BB962C8B-B14F-4D97-AF65-F5344CB8AC3E}">
        <p14:creationId xmlns:p14="http://schemas.microsoft.com/office/powerpoint/2010/main" val="262996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17A9C9-4117-CF7F-623F-F64B11A388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257365" y="3109912"/>
            <a:ext cx="6096000" cy="4752975"/>
          </a:xfrm>
          <a:prstGeom prst="rect">
            <a:avLst/>
          </a:prstGeom>
        </p:spPr>
      </p:pic>
      <p:pic>
        <p:nvPicPr>
          <p:cNvPr id="10" name="Picture 9">
            <a:extLst>
              <a:ext uri="{FF2B5EF4-FFF2-40B4-BE49-F238E27FC236}">
                <a16:creationId xmlns:a16="http://schemas.microsoft.com/office/drawing/2014/main" id="{E88D4B85-8F39-7735-48F4-412DA86E8DF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161364" y="-1138636"/>
            <a:ext cx="6096000" cy="4752975"/>
          </a:xfrm>
          <a:prstGeom prst="rect">
            <a:avLst/>
          </a:prstGeom>
        </p:spPr>
      </p:pic>
    </p:spTree>
    <p:extLst>
      <p:ext uri="{BB962C8B-B14F-4D97-AF65-F5344CB8AC3E}">
        <p14:creationId xmlns:p14="http://schemas.microsoft.com/office/powerpoint/2010/main" val="1681431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7000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679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507800" y="73960"/>
            <a:ext cx="7454077" cy="6721287"/>
          </a:xfrm>
        </p:spPr>
        <p:txBody>
          <a:bodyPr>
            <a:noAutofit/>
          </a:bodyPr>
          <a:lstStyle/>
          <a:p>
            <a:pPr marL="0" indent="0">
              <a:lnSpc>
                <a:spcPct val="100000"/>
              </a:lnSpc>
              <a:buNone/>
            </a:pPr>
            <a:r>
              <a:rPr lang="en-US" sz="2000" dirty="0"/>
              <a:t>MODULES</a:t>
            </a:r>
          </a:p>
          <a:p>
            <a:pPr marL="0" indent="0">
              <a:lnSpc>
                <a:spcPct val="100000"/>
              </a:lnSpc>
              <a:buNone/>
            </a:pPr>
            <a:r>
              <a:rPr lang="en-US" sz="2000" dirty="0"/>
              <a:t> 1. Administrator Module </a:t>
            </a:r>
          </a:p>
          <a:p>
            <a:pPr marL="0" indent="0">
              <a:lnSpc>
                <a:spcPct val="100000"/>
              </a:lnSpc>
              <a:buNone/>
            </a:pPr>
            <a:r>
              <a:rPr lang="en-US" sz="2000" dirty="0"/>
              <a:t>            • Manage news updates</a:t>
            </a:r>
          </a:p>
          <a:p>
            <a:pPr marL="0" indent="0">
              <a:lnSpc>
                <a:spcPct val="100000"/>
              </a:lnSpc>
              <a:buNone/>
            </a:pPr>
            <a:r>
              <a:rPr lang="en-US" sz="2000" dirty="0"/>
              <a:t>            • Compose messages </a:t>
            </a:r>
          </a:p>
          <a:p>
            <a:pPr marL="0" indent="0">
              <a:lnSpc>
                <a:spcPct val="100000"/>
              </a:lnSpc>
              <a:buNone/>
            </a:pPr>
            <a:r>
              <a:rPr lang="en-US" sz="2000" dirty="0"/>
              <a:t>            • View Inbox </a:t>
            </a:r>
          </a:p>
          <a:p>
            <a:pPr marL="0" indent="0">
              <a:lnSpc>
                <a:spcPct val="100000"/>
              </a:lnSpc>
              <a:buNone/>
            </a:pPr>
            <a:r>
              <a:rPr lang="en-US" sz="2000" dirty="0"/>
              <a:t>            • View send messages </a:t>
            </a:r>
          </a:p>
          <a:p>
            <a:pPr marL="0" indent="0">
              <a:lnSpc>
                <a:spcPct val="100000"/>
              </a:lnSpc>
              <a:buNone/>
            </a:pPr>
            <a:r>
              <a:rPr lang="en-US" sz="2000" dirty="0"/>
              <a:t>            • View Feedback</a:t>
            </a:r>
          </a:p>
          <a:p>
            <a:pPr marL="0" indent="0">
              <a:lnSpc>
                <a:spcPct val="100000"/>
              </a:lnSpc>
              <a:buNone/>
            </a:pPr>
            <a:r>
              <a:rPr lang="en-US" sz="2000" dirty="0"/>
              <a:t> 2. Station Master Module </a:t>
            </a:r>
          </a:p>
          <a:p>
            <a:pPr marL="0" indent="0">
              <a:lnSpc>
                <a:spcPct val="100000"/>
              </a:lnSpc>
              <a:buNone/>
            </a:pPr>
            <a:r>
              <a:rPr lang="en-US" sz="2000" dirty="0"/>
              <a:t>            • View pensioners request</a:t>
            </a:r>
          </a:p>
          <a:p>
            <a:pPr marL="0" indent="0">
              <a:lnSpc>
                <a:spcPct val="100000"/>
              </a:lnSpc>
              <a:buNone/>
            </a:pPr>
            <a:r>
              <a:rPr lang="en-US" sz="2000" dirty="0"/>
              <a:t>            • View application </a:t>
            </a:r>
          </a:p>
          <a:p>
            <a:pPr marL="0" indent="0">
              <a:lnSpc>
                <a:spcPct val="100000"/>
              </a:lnSpc>
              <a:buNone/>
            </a:pPr>
            <a:r>
              <a:rPr lang="en-US" sz="2000" dirty="0"/>
              <a:t>            • Manage Pension</a:t>
            </a:r>
          </a:p>
          <a:p>
            <a:pPr marL="0" indent="0">
              <a:lnSpc>
                <a:spcPct val="100000"/>
              </a:lnSpc>
              <a:buNone/>
            </a:pPr>
            <a:r>
              <a:rPr lang="en-US" sz="2000" dirty="0"/>
              <a:t>            • Compose Message </a:t>
            </a:r>
          </a:p>
          <a:p>
            <a:pPr marL="0" indent="0">
              <a:lnSpc>
                <a:spcPct val="100000"/>
              </a:lnSpc>
              <a:buNone/>
            </a:pPr>
            <a:r>
              <a:rPr lang="en-US" sz="2000" dirty="0"/>
              <a:t>            • View Inbox </a:t>
            </a:r>
          </a:p>
          <a:p>
            <a:pPr marL="0" indent="0">
              <a:lnSpc>
                <a:spcPct val="100000"/>
              </a:lnSpc>
              <a:buNone/>
            </a:pPr>
            <a:r>
              <a:rPr lang="en-US" sz="2000" dirty="0"/>
              <a:t>            • View Send Message</a:t>
            </a:r>
          </a:p>
          <a:p>
            <a:pPr marL="0" indent="0">
              <a:lnSpc>
                <a:spcPct val="100000"/>
              </a:lnSpc>
              <a:buNone/>
            </a:pPr>
            <a:endParaRPr lang="en-US" sz="2000" dirty="0"/>
          </a:p>
        </p:txBody>
      </p:sp>
    </p:spTree>
    <p:extLst>
      <p:ext uri="{BB962C8B-B14F-4D97-AF65-F5344CB8AC3E}">
        <p14:creationId xmlns:p14="http://schemas.microsoft.com/office/powerpoint/2010/main" val="231556831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507800" y="73960"/>
            <a:ext cx="7454077" cy="6721287"/>
          </a:xfrm>
        </p:spPr>
        <p:txBody>
          <a:bodyPr>
            <a:noAutofit/>
          </a:bodyPr>
          <a:lstStyle/>
          <a:p>
            <a:pPr marL="0" indent="0">
              <a:lnSpc>
                <a:spcPct val="100000"/>
              </a:lnSpc>
              <a:buNone/>
            </a:pPr>
            <a:endParaRPr lang="en-US" sz="2000" dirty="0"/>
          </a:p>
          <a:p>
            <a:pPr marL="0" indent="0">
              <a:lnSpc>
                <a:spcPct val="100000"/>
              </a:lnSpc>
              <a:buNone/>
            </a:pPr>
            <a:r>
              <a:rPr lang="en-US" sz="2000" dirty="0"/>
              <a:t>3. Pensioner Module </a:t>
            </a:r>
          </a:p>
          <a:p>
            <a:pPr marL="0" indent="0">
              <a:lnSpc>
                <a:spcPct val="100000"/>
              </a:lnSpc>
              <a:buNone/>
            </a:pPr>
            <a:r>
              <a:rPr lang="en-US" sz="2000" dirty="0"/>
              <a:t>            • Registration </a:t>
            </a:r>
          </a:p>
          <a:p>
            <a:pPr marL="0" indent="0">
              <a:lnSpc>
                <a:spcPct val="100000"/>
              </a:lnSpc>
              <a:buNone/>
            </a:pPr>
            <a:r>
              <a:rPr lang="en-US" sz="2000" dirty="0"/>
              <a:t>            • View all details </a:t>
            </a:r>
          </a:p>
          <a:p>
            <a:pPr marL="0" indent="0">
              <a:lnSpc>
                <a:spcPct val="100000"/>
              </a:lnSpc>
              <a:buNone/>
            </a:pPr>
            <a:r>
              <a:rPr lang="en-US" sz="2000" dirty="0"/>
              <a:t>            • View pension status</a:t>
            </a:r>
          </a:p>
          <a:p>
            <a:pPr marL="0" indent="0">
              <a:lnSpc>
                <a:spcPct val="100000"/>
              </a:lnSpc>
              <a:buNone/>
            </a:pPr>
            <a:r>
              <a:rPr lang="en-US" sz="2000" dirty="0"/>
              <a:t>            • Compose message </a:t>
            </a:r>
          </a:p>
          <a:p>
            <a:pPr marL="0" indent="0">
              <a:lnSpc>
                <a:spcPct val="100000"/>
              </a:lnSpc>
              <a:buNone/>
            </a:pPr>
            <a:r>
              <a:rPr lang="en-US" sz="2000" dirty="0"/>
              <a:t>            • View send message</a:t>
            </a:r>
          </a:p>
          <a:p>
            <a:pPr marL="0" indent="0">
              <a:lnSpc>
                <a:spcPct val="100000"/>
              </a:lnSpc>
              <a:buNone/>
            </a:pPr>
            <a:r>
              <a:rPr lang="en-US" sz="2000" dirty="0"/>
              <a:t>            • View Inbox </a:t>
            </a:r>
          </a:p>
          <a:p>
            <a:pPr marL="0" indent="0">
              <a:lnSpc>
                <a:spcPct val="100000"/>
              </a:lnSpc>
              <a:buNone/>
            </a:pPr>
            <a:r>
              <a:rPr lang="en-US" sz="2000" dirty="0"/>
              <a:t>4. Payment</a:t>
            </a:r>
          </a:p>
          <a:p>
            <a:pPr marL="0" indent="0">
              <a:lnSpc>
                <a:spcPct val="100000"/>
              </a:lnSpc>
              <a:buNone/>
            </a:pPr>
            <a:r>
              <a:rPr lang="en-US" sz="2000" dirty="0"/>
              <a:t>            • Automatic  Pension Calculation (admin)</a:t>
            </a:r>
          </a:p>
          <a:p>
            <a:pPr marL="0" indent="0">
              <a:lnSpc>
                <a:spcPct val="100000"/>
              </a:lnSpc>
              <a:buNone/>
            </a:pPr>
            <a:r>
              <a:rPr lang="en-US" sz="2000" dirty="0"/>
              <a:t>            • Notification Loading (pensioner)</a:t>
            </a:r>
          </a:p>
          <a:p>
            <a:pPr marL="0" indent="0">
              <a:lnSpc>
                <a:spcPct val="100000"/>
              </a:lnSpc>
              <a:buNone/>
            </a:pPr>
            <a:r>
              <a:rPr lang="en-US" sz="2000" dirty="0"/>
              <a:t>            • Payment passing (admin)</a:t>
            </a:r>
          </a:p>
          <a:p>
            <a:pPr marL="0" indent="0">
              <a:lnSpc>
                <a:spcPct val="100000"/>
              </a:lnSpc>
              <a:buNone/>
            </a:pPr>
            <a:r>
              <a:rPr lang="en-US" sz="2000" dirty="0"/>
              <a:t>            • Document verification (admin)</a:t>
            </a:r>
          </a:p>
          <a:p>
            <a:pPr marL="0" indent="0">
              <a:lnSpc>
                <a:spcPct val="100000"/>
              </a:lnSpc>
              <a:buNone/>
            </a:pPr>
            <a:r>
              <a:rPr lang="en-US" sz="2000" dirty="0"/>
              <a:t>            • Accounts checking (pensioner)</a:t>
            </a:r>
          </a:p>
          <a:p>
            <a:pPr marL="0" indent="0">
              <a:lnSpc>
                <a:spcPct val="100000"/>
              </a:lnSpc>
              <a:buNone/>
            </a:pPr>
            <a:r>
              <a:rPr lang="en-US" sz="2000" dirty="0"/>
              <a:t>            • Retirement Amount calculation  (automatic)</a:t>
            </a:r>
          </a:p>
          <a:p>
            <a:pPr marL="0" indent="0">
              <a:lnSpc>
                <a:spcPct val="100000"/>
              </a:lnSpc>
              <a:buNone/>
            </a:pPr>
            <a:endParaRPr lang="en-US" sz="2000" dirty="0"/>
          </a:p>
        </p:txBody>
      </p:sp>
    </p:spTree>
    <p:extLst>
      <p:ext uri="{BB962C8B-B14F-4D97-AF65-F5344CB8AC3E}">
        <p14:creationId xmlns:p14="http://schemas.microsoft.com/office/powerpoint/2010/main" val="392386143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3A46E99-D8BA-D9DB-9374-F0F29C092C8B}"/>
              </a:ext>
            </a:extLst>
          </p:cNvPr>
          <p:cNvPicPr>
            <a:picLocks noChangeAspect="1"/>
          </p:cNvPicPr>
          <p:nvPr/>
        </p:nvPicPr>
        <p:blipFill>
          <a:blip r:embed="rId2"/>
          <a:stretch>
            <a:fillRect/>
          </a:stretch>
        </p:blipFill>
        <p:spPr>
          <a:xfrm>
            <a:off x="2088257" y="62639"/>
            <a:ext cx="6033766" cy="6709506"/>
          </a:xfrm>
          <a:prstGeom prst="rect">
            <a:avLst/>
          </a:prstGeom>
        </p:spPr>
      </p:pic>
      <p:sp>
        <p:nvSpPr>
          <p:cNvPr id="14" name="TextBox 13">
            <a:extLst>
              <a:ext uri="{FF2B5EF4-FFF2-40B4-BE49-F238E27FC236}">
                <a16:creationId xmlns:a16="http://schemas.microsoft.com/office/drawing/2014/main" id="{891D7E43-B158-0CD0-D3C0-5C782F2EB0A4}"/>
              </a:ext>
            </a:extLst>
          </p:cNvPr>
          <p:cNvSpPr txBox="1"/>
          <p:nvPr/>
        </p:nvSpPr>
        <p:spPr>
          <a:xfrm>
            <a:off x="462987" y="277792"/>
            <a:ext cx="1967697" cy="584775"/>
          </a:xfrm>
          <a:prstGeom prst="rect">
            <a:avLst/>
          </a:prstGeom>
          <a:noFill/>
        </p:spPr>
        <p:txBody>
          <a:bodyPr wrap="square" rtlCol="0">
            <a:spAutoFit/>
          </a:bodyPr>
          <a:lstStyle/>
          <a:p>
            <a:r>
              <a:rPr lang="en-US" sz="3200" dirty="0">
                <a:latin typeface="Adobe Devanagari" panose="02040503050201020203" pitchFamily="18" charset="0"/>
                <a:cs typeface="Adobe Devanagari" panose="02040503050201020203" pitchFamily="18" charset="0"/>
              </a:rPr>
              <a:t>Menu Tree</a:t>
            </a:r>
            <a:endParaRPr lang="en-IN" sz="3200" dirty="0">
              <a:latin typeface="Adobe Devanagari" panose="02040503050201020203" pitchFamily="18" charset="0"/>
              <a:cs typeface="Adobe Devanagari" panose="02040503050201020203" pitchFamily="18" charset="0"/>
            </a:endParaRPr>
          </a:p>
        </p:txBody>
      </p:sp>
      <p:pic>
        <p:nvPicPr>
          <p:cNvPr id="15" name="Picture 14">
            <a:extLst>
              <a:ext uri="{FF2B5EF4-FFF2-40B4-BE49-F238E27FC236}">
                <a16:creationId xmlns:a16="http://schemas.microsoft.com/office/drawing/2014/main" id="{A2187C96-8293-9942-B921-2B28348594E7}"/>
              </a:ext>
              <a:ext uri="{C183D7F6-B498-43B3-948B-1728B52AA6E4}">
                <adec:decorative xmlns:adec="http://schemas.microsoft.com/office/drawing/2017/decorative" val="1"/>
              </a:ext>
            </a:extLst>
          </p:cNvPr>
          <p:cNvPicPr>
            <a:picLocks noChangeAspect="1"/>
          </p:cNvPicPr>
          <p:nvPr/>
        </p:nvPicPr>
        <p:blipFill rotWithShape="1">
          <a:blip r:embed="rId3"/>
          <a:srcRect l="36519"/>
          <a:stretch/>
        </p:blipFill>
        <p:spPr>
          <a:xfrm>
            <a:off x="8692586" y="3341405"/>
            <a:ext cx="3869803" cy="4752975"/>
          </a:xfrm>
          <a:prstGeom prst="rect">
            <a:avLst/>
          </a:prstGeom>
        </p:spPr>
      </p:pic>
    </p:spTree>
    <p:extLst>
      <p:ext uri="{BB962C8B-B14F-4D97-AF65-F5344CB8AC3E}">
        <p14:creationId xmlns:p14="http://schemas.microsoft.com/office/powerpoint/2010/main" val="3083002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8D4B85-8F39-7735-48F4-412DA86E8DF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161364" y="-1138636"/>
            <a:ext cx="6096000" cy="4752975"/>
          </a:xfrm>
          <a:prstGeom prst="rect">
            <a:avLst/>
          </a:prstGeom>
        </p:spPr>
      </p:pic>
      <p:pic>
        <p:nvPicPr>
          <p:cNvPr id="9" name="Picture 8">
            <a:extLst>
              <a:ext uri="{FF2B5EF4-FFF2-40B4-BE49-F238E27FC236}">
                <a16:creationId xmlns:a16="http://schemas.microsoft.com/office/drawing/2014/main" id="{C617A9C9-4117-CF7F-623F-F64B11A388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257365" y="3109912"/>
            <a:ext cx="6096000" cy="4752975"/>
          </a:xfrm>
          <a:prstGeom prst="rect">
            <a:avLst/>
          </a:prstGeom>
        </p:spPr>
      </p:pic>
      <p:sp>
        <p:nvSpPr>
          <p:cNvPr id="5" name="TextBox 4">
            <a:extLst>
              <a:ext uri="{FF2B5EF4-FFF2-40B4-BE49-F238E27FC236}">
                <a16:creationId xmlns:a16="http://schemas.microsoft.com/office/drawing/2014/main" id="{86662BDD-BF48-F835-5F00-E58F00C1F1E5}"/>
              </a:ext>
              <a:ext uri="{C183D7F6-B498-43B3-948B-1728B52AA6E4}">
                <adec:decorative xmlns:adec="http://schemas.microsoft.com/office/drawing/2017/decorative" val="1"/>
              </a:ext>
            </a:extLst>
          </p:cNvPr>
          <p:cNvSpPr txBox="1"/>
          <p:nvPr/>
        </p:nvSpPr>
        <p:spPr>
          <a:xfrm>
            <a:off x="2483223" y="883909"/>
            <a:ext cx="5414683" cy="707886"/>
          </a:xfrm>
          <a:prstGeom prst="rect">
            <a:avLst/>
          </a:prstGeom>
          <a:noFill/>
        </p:spPr>
        <p:txBody>
          <a:bodyPr wrap="square" rtlCol="0">
            <a:spAutoFit/>
          </a:bodyPr>
          <a:lstStyle/>
          <a:p>
            <a:r>
              <a:rPr lang="en-US" sz="4000" dirty="0">
                <a:latin typeface="Bahnschrift Light" panose="020B0502040204020203" pitchFamily="34" charset="0"/>
              </a:rPr>
              <a:t>KSRTC HOME PAGE</a:t>
            </a:r>
            <a:endParaRPr lang="en-IN" sz="4000" dirty="0">
              <a:latin typeface="Bahnschrift Light" panose="020B0502040204020203" pitchFamily="34" charset="0"/>
            </a:endParaRPr>
          </a:p>
        </p:txBody>
      </p:sp>
      <p:sp>
        <p:nvSpPr>
          <p:cNvPr id="7" name="TextBox 6">
            <a:extLst>
              <a:ext uri="{FF2B5EF4-FFF2-40B4-BE49-F238E27FC236}">
                <a16:creationId xmlns:a16="http://schemas.microsoft.com/office/drawing/2014/main" id="{E87697E1-B2B0-D7A0-FCEF-703C18C7260B}"/>
              </a:ext>
            </a:extLst>
          </p:cNvPr>
          <p:cNvSpPr txBox="1"/>
          <p:nvPr/>
        </p:nvSpPr>
        <p:spPr>
          <a:xfrm>
            <a:off x="2235573" y="1848666"/>
            <a:ext cx="9708777" cy="4825937"/>
          </a:xfrm>
          <a:prstGeom prst="rect">
            <a:avLst/>
          </a:prstGeom>
          <a:noFill/>
        </p:spPr>
        <p:txBody>
          <a:bodyPr wrap="square" rtlCol="0">
            <a:spAutoFit/>
          </a:bodyPr>
          <a:lstStyle/>
          <a:p>
            <a:pPr>
              <a:lnSpc>
                <a:spcPct val="250000"/>
              </a:lnSpc>
              <a:buClr>
                <a:schemeClr val="accent4">
                  <a:lumMod val="60000"/>
                  <a:lumOff val="40000"/>
                </a:schemeClr>
              </a:buClr>
            </a:pPr>
            <a:r>
              <a:rPr lang="en-US" dirty="0"/>
              <a:t>                  </a:t>
            </a:r>
            <a:r>
              <a:rPr lang="en-US" dirty="0">
                <a:solidFill>
                  <a:srgbClr val="97C5E3"/>
                </a:solidFill>
                <a:hlinkClick r:id="rId3" action="ppaction://hlinksldjump">
                  <a:extLst>
                    <a:ext uri="{A12FA001-AC4F-418D-AE19-62706E023703}">
                      <ahyp:hlinkClr xmlns:ahyp="http://schemas.microsoft.com/office/drawing/2018/hyperlinkcolor" val="tx"/>
                    </a:ext>
                  </a:extLst>
                </a:hlinkClick>
              </a:rPr>
              <a:t> </a:t>
            </a:r>
            <a:r>
              <a:rPr lang="en-US" dirty="0">
                <a:hlinkClick r:id="rId3" action="ppaction://hlinksldjump">
                  <a:extLst>
                    <a:ext uri="{A12FA001-AC4F-418D-AE19-62706E023703}">
                      <ahyp:hlinkClr xmlns:ahyp="http://schemas.microsoft.com/office/drawing/2018/hyperlinkcolor" val="tx"/>
                    </a:ext>
                  </a:extLst>
                </a:hlinkClick>
              </a:rPr>
              <a:t>KSRTC Home</a:t>
            </a:r>
            <a:r>
              <a:rPr lang="en-US" dirty="0"/>
              <a:t> is the opening page of our project .It holds… </a:t>
            </a:r>
          </a:p>
          <a:p>
            <a:pPr marL="285750" indent="-285750">
              <a:lnSpc>
                <a:spcPct val="250000"/>
              </a:lnSpc>
              <a:buClr>
                <a:schemeClr val="accent4">
                  <a:lumMod val="60000"/>
                  <a:lumOff val="40000"/>
                </a:schemeClr>
              </a:buClr>
              <a:buFont typeface="Wingdings" panose="05000000000000000000" pitchFamily="2" charset="2"/>
              <a:buChar char="Ø"/>
            </a:pPr>
            <a:r>
              <a:rPr lang="en-US" dirty="0">
                <a:hlinkClick r:id="rId4" action="ppaction://hlinksldjump">
                  <a:extLst>
                    <a:ext uri="{A12FA001-AC4F-418D-AE19-62706E023703}">
                      <ahyp:hlinkClr xmlns:ahyp="http://schemas.microsoft.com/office/drawing/2018/hyperlinkcolor" val="tx"/>
                    </a:ext>
                  </a:extLst>
                </a:hlinkClick>
              </a:rPr>
              <a:t>About Us Page</a:t>
            </a:r>
            <a:r>
              <a:rPr lang="en-US" dirty="0"/>
              <a:t>: Holding the history of KSRTC.</a:t>
            </a:r>
          </a:p>
          <a:p>
            <a:pPr marL="285750" indent="-285750">
              <a:lnSpc>
                <a:spcPct val="250000"/>
              </a:lnSpc>
              <a:buClr>
                <a:schemeClr val="accent4">
                  <a:lumMod val="60000"/>
                  <a:lumOff val="40000"/>
                </a:schemeClr>
              </a:buClr>
              <a:buFont typeface="Wingdings" panose="05000000000000000000" pitchFamily="2" charset="2"/>
              <a:buChar char="Ø"/>
            </a:pPr>
            <a:r>
              <a:rPr lang="en-US" dirty="0"/>
              <a:t>Contact page : Holding the numbers and address of the all KSRTC Depos.</a:t>
            </a:r>
          </a:p>
          <a:p>
            <a:pPr marL="285750" indent="-285750">
              <a:lnSpc>
                <a:spcPct val="250000"/>
              </a:lnSpc>
              <a:buClr>
                <a:schemeClr val="accent4">
                  <a:lumMod val="60000"/>
                  <a:lumOff val="40000"/>
                </a:schemeClr>
              </a:buClr>
              <a:buFont typeface="Wingdings" panose="05000000000000000000" pitchFamily="2" charset="2"/>
              <a:buChar char="Ø"/>
            </a:pPr>
            <a:r>
              <a:rPr lang="en-US" dirty="0">
                <a:hlinkClick r:id="rId5" action="ppaction://hlinksldjump">
                  <a:extLst>
                    <a:ext uri="{A12FA001-AC4F-418D-AE19-62706E023703}">
                      <ahyp:hlinkClr xmlns:ahyp="http://schemas.microsoft.com/office/drawing/2018/hyperlinkcolor" val="tx"/>
                    </a:ext>
                  </a:extLst>
                </a:hlinkClick>
              </a:rPr>
              <a:t>Login Page </a:t>
            </a:r>
            <a:endParaRPr lang="en-US" dirty="0"/>
          </a:p>
          <a:p>
            <a:pPr marL="285750" indent="-285750">
              <a:lnSpc>
                <a:spcPct val="250000"/>
              </a:lnSpc>
              <a:buClr>
                <a:schemeClr val="accent4">
                  <a:lumMod val="60000"/>
                  <a:lumOff val="40000"/>
                </a:schemeClr>
              </a:buClr>
              <a:buFont typeface="Wingdings" panose="05000000000000000000" pitchFamily="2" charset="2"/>
              <a:buChar char="Ø"/>
            </a:pPr>
            <a:r>
              <a:rPr lang="en-US" dirty="0"/>
              <a:t>Signup for </a:t>
            </a:r>
            <a:endParaRPr lang="en-IN" dirty="0"/>
          </a:p>
          <a:p>
            <a:pPr marL="742950" lvl="1" indent="-285750">
              <a:lnSpc>
                <a:spcPct val="250000"/>
              </a:lnSpc>
              <a:buClr>
                <a:schemeClr val="accent4">
                  <a:lumMod val="60000"/>
                  <a:lumOff val="40000"/>
                </a:schemeClr>
              </a:buClr>
              <a:buFont typeface="Wingdings" panose="05000000000000000000" pitchFamily="2" charset="2"/>
              <a:buChar char="ü"/>
            </a:pPr>
            <a:r>
              <a:rPr lang="en-IN" dirty="0">
                <a:hlinkClick r:id="rId6" action="ppaction://hlinksldjump">
                  <a:extLst>
                    <a:ext uri="{A12FA001-AC4F-418D-AE19-62706E023703}">
                      <ahyp:hlinkClr xmlns:ahyp="http://schemas.microsoft.com/office/drawing/2018/hyperlinkcolor" val="tx"/>
                    </a:ext>
                  </a:extLst>
                </a:hlinkClick>
              </a:rPr>
              <a:t>Stationmaster</a:t>
            </a:r>
            <a:endParaRPr lang="en-IN" dirty="0"/>
          </a:p>
          <a:p>
            <a:pPr marL="742950" lvl="1" indent="-285750">
              <a:lnSpc>
                <a:spcPct val="250000"/>
              </a:lnSpc>
              <a:buClr>
                <a:schemeClr val="accent4">
                  <a:lumMod val="60000"/>
                  <a:lumOff val="40000"/>
                </a:schemeClr>
              </a:buClr>
              <a:buFont typeface="Wingdings" panose="05000000000000000000" pitchFamily="2" charset="2"/>
              <a:buChar char="ü"/>
            </a:pPr>
            <a:r>
              <a:rPr lang="en-IN" dirty="0">
                <a:hlinkClick r:id="rId7" action="ppaction://hlinksldjump">
                  <a:extLst>
                    <a:ext uri="{A12FA001-AC4F-418D-AE19-62706E023703}">
                      <ahyp:hlinkClr xmlns:ahyp="http://schemas.microsoft.com/office/drawing/2018/hyperlinkcolor" val="tx"/>
                    </a:ext>
                  </a:extLst>
                </a:hlinkClick>
              </a:rPr>
              <a:t>Pensioner</a:t>
            </a:r>
            <a:endParaRPr lang="en-US" dirty="0"/>
          </a:p>
        </p:txBody>
      </p:sp>
      <p:pic>
        <p:nvPicPr>
          <p:cNvPr id="2" name="Graphic 1" descr="Decision chart">
            <a:hlinkClick r:id="rId8" action="ppaction://hlinksldjump"/>
            <a:extLst>
              <a:ext uri="{FF2B5EF4-FFF2-40B4-BE49-F238E27FC236}">
                <a16:creationId xmlns:a16="http://schemas.microsoft.com/office/drawing/2014/main" id="{A6536044-EFF7-162A-72B9-6BE83687063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7089" y="5757893"/>
            <a:ext cx="685240" cy="685240"/>
          </a:xfrm>
          <a:prstGeom prst="rect">
            <a:avLst/>
          </a:prstGeom>
        </p:spPr>
      </p:pic>
      <p:sp>
        <p:nvSpPr>
          <p:cNvPr id="3" name="TextBox 2">
            <a:extLst>
              <a:ext uri="{FF2B5EF4-FFF2-40B4-BE49-F238E27FC236}">
                <a16:creationId xmlns:a16="http://schemas.microsoft.com/office/drawing/2014/main" id="{87587228-A591-CF30-3DE6-48DC969E0DD4}"/>
              </a:ext>
            </a:extLst>
          </p:cNvPr>
          <p:cNvSpPr txBox="1"/>
          <p:nvPr/>
        </p:nvSpPr>
        <p:spPr>
          <a:xfrm>
            <a:off x="98611" y="6443133"/>
            <a:ext cx="1380565" cy="369332"/>
          </a:xfrm>
          <a:prstGeom prst="rect">
            <a:avLst/>
          </a:prstGeom>
          <a:noFill/>
        </p:spPr>
        <p:txBody>
          <a:bodyPr wrap="square" rtlCol="0">
            <a:spAutoFit/>
          </a:bodyPr>
          <a:lstStyle/>
          <a:p>
            <a:r>
              <a:rPr lang="en-US" dirty="0"/>
              <a:t>DFD Level 0</a:t>
            </a:r>
            <a:endParaRPr lang="en-IN" dirty="0"/>
          </a:p>
        </p:txBody>
      </p:sp>
    </p:spTree>
    <p:extLst>
      <p:ext uri="{BB962C8B-B14F-4D97-AF65-F5344CB8AC3E}">
        <p14:creationId xmlns:p14="http://schemas.microsoft.com/office/powerpoint/2010/main" val="3769910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8D4B85-8F39-7735-48F4-412DA86E8DF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161364" y="-1138636"/>
            <a:ext cx="6096000" cy="4752975"/>
          </a:xfrm>
          <a:prstGeom prst="rect">
            <a:avLst/>
          </a:prstGeom>
        </p:spPr>
      </p:pic>
      <p:pic>
        <p:nvPicPr>
          <p:cNvPr id="9" name="Picture 8">
            <a:extLst>
              <a:ext uri="{FF2B5EF4-FFF2-40B4-BE49-F238E27FC236}">
                <a16:creationId xmlns:a16="http://schemas.microsoft.com/office/drawing/2014/main" id="{C617A9C9-4117-CF7F-623F-F64B11A388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257365" y="3109912"/>
            <a:ext cx="6096000" cy="4752975"/>
          </a:xfrm>
          <a:prstGeom prst="rect">
            <a:avLst/>
          </a:prstGeom>
        </p:spPr>
      </p:pic>
      <p:sp>
        <p:nvSpPr>
          <p:cNvPr id="5" name="TextBox 4">
            <a:extLst>
              <a:ext uri="{FF2B5EF4-FFF2-40B4-BE49-F238E27FC236}">
                <a16:creationId xmlns:a16="http://schemas.microsoft.com/office/drawing/2014/main" id="{86662BDD-BF48-F835-5F00-E58F00C1F1E5}"/>
              </a:ext>
              <a:ext uri="{C183D7F6-B498-43B3-948B-1728B52AA6E4}">
                <adec:decorative xmlns:adec="http://schemas.microsoft.com/office/drawing/2017/decorative" val="1"/>
              </a:ext>
            </a:extLst>
          </p:cNvPr>
          <p:cNvSpPr txBox="1"/>
          <p:nvPr/>
        </p:nvSpPr>
        <p:spPr>
          <a:xfrm>
            <a:off x="1604121" y="658041"/>
            <a:ext cx="6622677" cy="707886"/>
          </a:xfrm>
          <a:prstGeom prst="rect">
            <a:avLst/>
          </a:prstGeom>
          <a:noFill/>
        </p:spPr>
        <p:txBody>
          <a:bodyPr wrap="square" rtlCol="0">
            <a:spAutoFit/>
          </a:bodyPr>
          <a:lstStyle/>
          <a:p>
            <a:r>
              <a:rPr lang="en-US" sz="4000" dirty="0">
                <a:latin typeface="Bahnschrift Light" panose="020B0502040204020203" pitchFamily="34" charset="0"/>
              </a:rPr>
              <a:t>STATION MASTER PAGE</a:t>
            </a:r>
            <a:endParaRPr lang="en-IN" sz="4000" dirty="0">
              <a:latin typeface="Bahnschrift Light" panose="020B0502040204020203" pitchFamily="34" charset="0"/>
            </a:endParaRPr>
          </a:p>
        </p:txBody>
      </p:sp>
      <p:sp>
        <p:nvSpPr>
          <p:cNvPr id="7" name="TextBox 6">
            <a:extLst>
              <a:ext uri="{FF2B5EF4-FFF2-40B4-BE49-F238E27FC236}">
                <a16:creationId xmlns:a16="http://schemas.microsoft.com/office/drawing/2014/main" id="{E87697E1-B2B0-D7A0-FCEF-703C18C7260B}"/>
              </a:ext>
            </a:extLst>
          </p:cNvPr>
          <p:cNvSpPr txBox="1"/>
          <p:nvPr/>
        </p:nvSpPr>
        <p:spPr>
          <a:xfrm>
            <a:off x="1402976" y="1131817"/>
            <a:ext cx="9708777" cy="5726183"/>
          </a:xfrm>
          <a:prstGeom prst="rect">
            <a:avLst/>
          </a:prstGeom>
          <a:noFill/>
        </p:spPr>
        <p:txBody>
          <a:bodyPr wrap="square" rtlCol="0">
            <a:spAutoFit/>
          </a:bodyPr>
          <a:lstStyle/>
          <a:p>
            <a:pPr marL="285750" indent="-285750">
              <a:lnSpc>
                <a:spcPct val="250000"/>
              </a:lnSpc>
              <a:buClr>
                <a:schemeClr val="accent4">
                  <a:lumMod val="60000"/>
                  <a:lumOff val="40000"/>
                </a:schemeClr>
              </a:buClr>
              <a:buFont typeface="Wingdings" panose="05000000000000000000" pitchFamily="2" charset="2"/>
              <a:buChar char="Ø"/>
            </a:pPr>
            <a:r>
              <a:rPr lang="en-US" dirty="0"/>
              <a:t>Contents</a:t>
            </a:r>
          </a:p>
          <a:p>
            <a:pPr marL="285750" indent="-285750">
              <a:lnSpc>
                <a:spcPct val="150000"/>
              </a:lnSpc>
              <a:buClr>
                <a:schemeClr val="accent4">
                  <a:lumMod val="60000"/>
                  <a:lumOff val="40000"/>
                </a:schemeClr>
              </a:buClr>
              <a:buFont typeface="Wingdings" panose="05000000000000000000" pitchFamily="2" charset="2"/>
              <a:buChar char="Ø"/>
            </a:pPr>
            <a:r>
              <a:rPr lang="en-US" b="1" dirty="0"/>
              <a:t>Stationmaster profile registration</a:t>
            </a:r>
          </a:p>
          <a:p>
            <a:pPr marL="285750" indent="-285750">
              <a:lnSpc>
                <a:spcPct val="150000"/>
              </a:lnSpc>
              <a:buClr>
                <a:schemeClr val="accent4">
                  <a:lumMod val="60000"/>
                  <a:lumOff val="40000"/>
                </a:schemeClr>
              </a:buClr>
              <a:buFont typeface="Wingdings" panose="05000000000000000000" pitchFamily="2" charset="2"/>
              <a:buChar char="Ø"/>
            </a:pPr>
            <a:r>
              <a:rPr lang="en-US" b="1" dirty="0"/>
              <a:t>News Viewing</a:t>
            </a:r>
            <a:r>
              <a:rPr lang="en-US" dirty="0"/>
              <a:t>: News released or updated by admin can be viewed by every stationmasters</a:t>
            </a:r>
          </a:p>
          <a:p>
            <a:pPr marL="285750" indent="-285750">
              <a:lnSpc>
                <a:spcPct val="150000"/>
              </a:lnSpc>
              <a:buClr>
                <a:schemeClr val="accent4">
                  <a:lumMod val="60000"/>
                  <a:lumOff val="40000"/>
                </a:schemeClr>
              </a:buClr>
              <a:buFont typeface="Wingdings" panose="05000000000000000000" pitchFamily="2" charset="2"/>
              <a:buChar char="Ø"/>
            </a:pPr>
            <a:r>
              <a:rPr lang="en-US" b="1" dirty="0"/>
              <a:t>Pension application view</a:t>
            </a:r>
            <a:r>
              <a:rPr lang="en-US" dirty="0"/>
              <a:t>: Here the pension application can be viewed and approved by stationmasters </a:t>
            </a:r>
          </a:p>
          <a:p>
            <a:pPr marL="285750" indent="-285750">
              <a:lnSpc>
                <a:spcPct val="150000"/>
              </a:lnSpc>
              <a:buClr>
                <a:schemeClr val="accent4">
                  <a:lumMod val="60000"/>
                  <a:lumOff val="40000"/>
                </a:schemeClr>
              </a:buClr>
              <a:buFont typeface="Wingdings" panose="05000000000000000000" pitchFamily="2" charset="2"/>
              <a:buChar char="Ø"/>
            </a:pPr>
            <a:r>
              <a:rPr lang="en-US" b="1" dirty="0"/>
              <a:t>Message</a:t>
            </a:r>
          </a:p>
          <a:p>
            <a:pPr marL="285750" indent="-285750">
              <a:lnSpc>
                <a:spcPct val="150000"/>
              </a:lnSpc>
              <a:buClr>
                <a:schemeClr val="accent4">
                  <a:lumMod val="60000"/>
                  <a:lumOff val="40000"/>
                </a:schemeClr>
              </a:buClr>
              <a:buFont typeface="Wingdings" panose="05000000000000000000" pitchFamily="2" charset="2"/>
              <a:buChar char="Ø"/>
            </a:pPr>
            <a:r>
              <a:rPr lang="en-US" dirty="0"/>
              <a:t>                   1.Pension Inbox: Here the messages from the pensioners are stored and viewed</a:t>
            </a:r>
          </a:p>
          <a:p>
            <a:pPr marL="285750" indent="-285750">
              <a:lnSpc>
                <a:spcPct val="150000"/>
              </a:lnSpc>
              <a:buClr>
                <a:schemeClr val="accent4">
                  <a:lumMod val="60000"/>
                  <a:lumOff val="40000"/>
                </a:schemeClr>
              </a:buClr>
              <a:buFont typeface="Wingdings" panose="05000000000000000000" pitchFamily="2" charset="2"/>
              <a:buChar char="Ø"/>
            </a:pPr>
            <a:r>
              <a:rPr lang="en-US" dirty="0"/>
              <a:t>                   2.View Send Message: Here the stationmasters can provide replay to their corresponding                                                                           pensioners on the basics of their depos.</a:t>
            </a:r>
          </a:p>
          <a:p>
            <a:pPr marL="285750" indent="-285750">
              <a:lnSpc>
                <a:spcPct val="150000"/>
              </a:lnSpc>
              <a:buClr>
                <a:schemeClr val="accent4">
                  <a:lumMod val="60000"/>
                  <a:lumOff val="40000"/>
                </a:schemeClr>
              </a:buClr>
              <a:buFont typeface="Wingdings" panose="05000000000000000000" pitchFamily="2" charset="2"/>
              <a:buChar char="Ø"/>
            </a:pPr>
            <a:r>
              <a:rPr lang="en-US" dirty="0"/>
              <a:t>                   3.Compose Admin Messages: Here the messages to the admin are composed.</a:t>
            </a:r>
          </a:p>
          <a:p>
            <a:pPr marL="285750" indent="-285750">
              <a:lnSpc>
                <a:spcPct val="150000"/>
              </a:lnSpc>
              <a:buClr>
                <a:schemeClr val="accent4">
                  <a:lumMod val="60000"/>
                  <a:lumOff val="40000"/>
                </a:schemeClr>
              </a:buClr>
              <a:buFont typeface="Wingdings" panose="05000000000000000000" pitchFamily="2" charset="2"/>
              <a:buChar char="Ø"/>
            </a:pPr>
            <a:r>
              <a:rPr lang="en-US" dirty="0"/>
              <a:t>Data Flow Diagram </a:t>
            </a:r>
          </a:p>
          <a:p>
            <a:pPr marL="285750" indent="-285750">
              <a:lnSpc>
                <a:spcPct val="150000"/>
              </a:lnSpc>
              <a:buClr>
                <a:schemeClr val="accent4">
                  <a:lumMod val="60000"/>
                  <a:lumOff val="40000"/>
                </a:schemeClr>
              </a:buClr>
              <a:buFont typeface="Wingdings" panose="05000000000000000000" pitchFamily="2" charset="2"/>
              <a:buChar char="Ø"/>
            </a:pPr>
            <a:r>
              <a:rPr lang="en-US" dirty="0"/>
              <a:t>Data tables</a:t>
            </a:r>
          </a:p>
        </p:txBody>
      </p:sp>
      <p:pic>
        <p:nvPicPr>
          <p:cNvPr id="2" name="Graphic 1" descr="Decision chart">
            <a:hlinkClick r:id="rId3" action="ppaction://hlinksldjump"/>
            <a:extLst>
              <a:ext uri="{FF2B5EF4-FFF2-40B4-BE49-F238E27FC236}">
                <a16:creationId xmlns:a16="http://schemas.microsoft.com/office/drawing/2014/main" id="{8D3CD7FE-3C2E-8B3D-1D44-A9A7A94059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089" y="5757893"/>
            <a:ext cx="685240" cy="685240"/>
          </a:xfrm>
          <a:prstGeom prst="rect">
            <a:avLst/>
          </a:prstGeom>
        </p:spPr>
      </p:pic>
      <p:sp>
        <p:nvSpPr>
          <p:cNvPr id="8" name="TextBox 7">
            <a:extLst>
              <a:ext uri="{FF2B5EF4-FFF2-40B4-BE49-F238E27FC236}">
                <a16:creationId xmlns:a16="http://schemas.microsoft.com/office/drawing/2014/main" id="{9C9CF9A9-6D9A-8406-B933-68066AB9DC80}"/>
              </a:ext>
            </a:extLst>
          </p:cNvPr>
          <p:cNvSpPr txBox="1"/>
          <p:nvPr/>
        </p:nvSpPr>
        <p:spPr>
          <a:xfrm>
            <a:off x="316006" y="6443133"/>
            <a:ext cx="6369422" cy="369332"/>
          </a:xfrm>
          <a:prstGeom prst="rect">
            <a:avLst/>
          </a:prstGeom>
          <a:noFill/>
        </p:spPr>
        <p:txBody>
          <a:bodyPr wrap="square">
            <a:spAutoFit/>
          </a:bodyPr>
          <a:lstStyle/>
          <a:p>
            <a:r>
              <a:rPr lang="en-US" b="1" dirty="0"/>
              <a:t>DFD</a:t>
            </a:r>
            <a:endParaRPr lang="en-IN" b="1" dirty="0"/>
          </a:p>
        </p:txBody>
      </p:sp>
      <p:pic>
        <p:nvPicPr>
          <p:cNvPr id="3" name="Graphic 2" descr="Home">
            <a:hlinkClick r:id="rId6" action="ppaction://hlinksldjump"/>
            <a:extLst>
              <a:ext uri="{FF2B5EF4-FFF2-40B4-BE49-F238E27FC236}">
                <a16:creationId xmlns:a16="http://schemas.microsoft.com/office/drawing/2014/main" id="{DDE06DE4-F6DF-A4A3-748C-B03F65301F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41776" y="437729"/>
            <a:ext cx="914400" cy="914400"/>
          </a:xfrm>
          <a:prstGeom prst="rect">
            <a:avLst/>
          </a:prstGeom>
        </p:spPr>
      </p:pic>
    </p:spTree>
    <p:extLst>
      <p:ext uri="{BB962C8B-B14F-4D97-AF65-F5344CB8AC3E}">
        <p14:creationId xmlns:p14="http://schemas.microsoft.com/office/powerpoint/2010/main" val="3403766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17A9C9-4117-CF7F-623F-F64B11A388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257365" y="3109912"/>
            <a:ext cx="6096000" cy="4752975"/>
          </a:xfrm>
          <a:prstGeom prst="rect">
            <a:avLst/>
          </a:prstGeom>
        </p:spPr>
      </p:pic>
      <p:pic>
        <p:nvPicPr>
          <p:cNvPr id="10" name="Picture 9">
            <a:extLst>
              <a:ext uri="{FF2B5EF4-FFF2-40B4-BE49-F238E27FC236}">
                <a16:creationId xmlns:a16="http://schemas.microsoft.com/office/drawing/2014/main" id="{E88D4B85-8F39-7735-48F4-412DA86E8DF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161364" y="-1138637"/>
            <a:ext cx="6096000" cy="4752975"/>
          </a:xfrm>
          <a:prstGeom prst="rect">
            <a:avLst/>
          </a:prstGeom>
        </p:spPr>
      </p:pic>
      <p:sp>
        <p:nvSpPr>
          <p:cNvPr id="5" name="TextBox 4">
            <a:extLst>
              <a:ext uri="{FF2B5EF4-FFF2-40B4-BE49-F238E27FC236}">
                <a16:creationId xmlns:a16="http://schemas.microsoft.com/office/drawing/2014/main" id="{86662BDD-BF48-F835-5F00-E58F00C1F1E5}"/>
              </a:ext>
              <a:ext uri="{C183D7F6-B498-43B3-948B-1728B52AA6E4}">
                <adec:decorative xmlns:adec="http://schemas.microsoft.com/office/drawing/2017/decorative" val="1"/>
              </a:ext>
            </a:extLst>
          </p:cNvPr>
          <p:cNvSpPr txBox="1"/>
          <p:nvPr/>
        </p:nvSpPr>
        <p:spPr>
          <a:xfrm>
            <a:off x="2146487" y="417254"/>
            <a:ext cx="6622677" cy="707886"/>
          </a:xfrm>
          <a:prstGeom prst="rect">
            <a:avLst/>
          </a:prstGeom>
          <a:noFill/>
        </p:spPr>
        <p:txBody>
          <a:bodyPr wrap="square" rtlCol="0">
            <a:spAutoFit/>
          </a:bodyPr>
          <a:lstStyle/>
          <a:p>
            <a:r>
              <a:rPr lang="en-US" sz="4000" dirty="0">
                <a:latin typeface="Bahnschrift Light" panose="020B0502040204020203" pitchFamily="34" charset="0"/>
              </a:rPr>
              <a:t>PENSION PAGE</a:t>
            </a:r>
            <a:endParaRPr lang="en-IN" sz="4000" dirty="0">
              <a:latin typeface="Bahnschrift Light" panose="020B0502040204020203" pitchFamily="34" charset="0"/>
            </a:endParaRPr>
          </a:p>
        </p:txBody>
      </p:sp>
      <p:sp>
        <p:nvSpPr>
          <p:cNvPr id="7" name="TextBox 6">
            <a:extLst>
              <a:ext uri="{FF2B5EF4-FFF2-40B4-BE49-F238E27FC236}">
                <a16:creationId xmlns:a16="http://schemas.microsoft.com/office/drawing/2014/main" id="{E87697E1-B2B0-D7A0-FCEF-703C18C7260B}"/>
              </a:ext>
            </a:extLst>
          </p:cNvPr>
          <p:cNvSpPr txBox="1"/>
          <p:nvPr/>
        </p:nvSpPr>
        <p:spPr>
          <a:xfrm>
            <a:off x="1241612" y="1058557"/>
            <a:ext cx="9708777" cy="6487930"/>
          </a:xfrm>
          <a:prstGeom prst="rect">
            <a:avLst/>
          </a:prstGeom>
          <a:noFill/>
        </p:spPr>
        <p:txBody>
          <a:bodyPr wrap="square" rtlCol="0">
            <a:spAutoFit/>
          </a:bodyPr>
          <a:lstStyle/>
          <a:p>
            <a:pPr marL="742950" lvl="1" indent="-285750">
              <a:lnSpc>
                <a:spcPct val="150000"/>
              </a:lnSpc>
              <a:buClr>
                <a:schemeClr val="accent4">
                  <a:lumMod val="60000"/>
                  <a:lumOff val="40000"/>
                </a:schemeClr>
              </a:buClr>
              <a:buFont typeface="Wingdings" panose="05000000000000000000" pitchFamily="2" charset="2"/>
              <a:buChar char="Ø"/>
            </a:pPr>
            <a:r>
              <a:rPr lang="en-US" b="1" dirty="0"/>
              <a:t>Pension Profile View: </a:t>
            </a:r>
            <a:r>
              <a:rPr lang="en-US" dirty="0"/>
              <a:t>Here pensioners can view their profile.</a:t>
            </a:r>
          </a:p>
          <a:p>
            <a:pPr marL="742950" lvl="1" indent="-285750">
              <a:lnSpc>
                <a:spcPct val="150000"/>
              </a:lnSpc>
              <a:buClr>
                <a:schemeClr val="accent4">
                  <a:lumMod val="60000"/>
                  <a:lumOff val="40000"/>
                </a:schemeClr>
              </a:buClr>
              <a:buFont typeface="Wingdings" panose="05000000000000000000" pitchFamily="2" charset="2"/>
              <a:buChar char="Ø"/>
            </a:pPr>
            <a:r>
              <a:rPr lang="en-US" b="1" dirty="0"/>
              <a:t>News View :</a:t>
            </a:r>
            <a:r>
              <a:rPr lang="en-US" dirty="0"/>
              <a:t> News from the admin can be viewed by pensioners.</a:t>
            </a:r>
          </a:p>
          <a:p>
            <a:pPr marL="742950" lvl="1" indent="-285750">
              <a:lnSpc>
                <a:spcPct val="150000"/>
              </a:lnSpc>
              <a:buClr>
                <a:schemeClr val="accent4">
                  <a:lumMod val="60000"/>
                  <a:lumOff val="40000"/>
                </a:schemeClr>
              </a:buClr>
              <a:buFont typeface="Wingdings" panose="05000000000000000000" pitchFamily="2" charset="2"/>
              <a:buChar char="Ø"/>
            </a:pPr>
            <a:r>
              <a:rPr lang="en-US" b="1" dirty="0"/>
              <a:t>Pension Apply: </a:t>
            </a:r>
            <a:r>
              <a:rPr lang="en-US" dirty="0"/>
              <a:t>Here user can  complete the pension registration processes.</a:t>
            </a:r>
          </a:p>
          <a:p>
            <a:pPr marL="742950" lvl="1" indent="-285750">
              <a:lnSpc>
                <a:spcPct val="150000"/>
              </a:lnSpc>
              <a:buClr>
                <a:schemeClr val="accent4">
                  <a:lumMod val="60000"/>
                  <a:lumOff val="40000"/>
                </a:schemeClr>
              </a:buClr>
              <a:buFont typeface="Wingdings" panose="05000000000000000000" pitchFamily="2" charset="2"/>
              <a:buChar char="Ø"/>
            </a:pPr>
            <a:r>
              <a:rPr lang="en-US" b="1" dirty="0"/>
              <a:t>Pension Apply View: </a:t>
            </a:r>
            <a:r>
              <a:rPr lang="en-US" dirty="0"/>
              <a:t>Here pensioners can view their applied form.</a:t>
            </a:r>
          </a:p>
          <a:p>
            <a:pPr marL="742950" lvl="1" indent="-285750">
              <a:lnSpc>
                <a:spcPct val="150000"/>
              </a:lnSpc>
              <a:buClr>
                <a:schemeClr val="accent4">
                  <a:lumMod val="60000"/>
                  <a:lumOff val="40000"/>
                </a:schemeClr>
              </a:buClr>
              <a:buFont typeface="Wingdings" panose="05000000000000000000" pitchFamily="2" charset="2"/>
              <a:buChar char="Ø"/>
            </a:pPr>
            <a:r>
              <a:rPr lang="en-US" b="1" dirty="0"/>
              <a:t>Pension Feedback: </a:t>
            </a:r>
            <a:r>
              <a:rPr lang="en-US" dirty="0"/>
              <a:t>Here pensioners can ask feedback about pension registration</a:t>
            </a:r>
          </a:p>
          <a:p>
            <a:pPr marL="742950" lvl="1" indent="-285750">
              <a:lnSpc>
                <a:spcPct val="150000"/>
              </a:lnSpc>
              <a:buClr>
                <a:schemeClr val="accent4">
                  <a:lumMod val="60000"/>
                  <a:lumOff val="40000"/>
                </a:schemeClr>
              </a:buClr>
              <a:buFont typeface="Wingdings" panose="05000000000000000000" pitchFamily="2" charset="2"/>
              <a:buChar char="Ø"/>
            </a:pPr>
            <a:r>
              <a:rPr lang="en-US" b="1" dirty="0"/>
              <a:t>Pension feedback viewing: </a:t>
            </a:r>
            <a:r>
              <a:rPr lang="en-US" dirty="0"/>
              <a:t>Here we can view feedback. </a:t>
            </a:r>
          </a:p>
          <a:p>
            <a:pPr marL="742950" lvl="1" indent="-285750">
              <a:lnSpc>
                <a:spcPct val="150000"/>
              </a:lnSpc>
              <a:buClr>
                <a:schemeClr val="accent4">
                  <a:lumMod val="60000"/>
                  <a:lumOff val="40000"/>
                </a:schemeClr>
              </a:buClr>
              <a:buFont typeface="Wingdings" panose="05000000000000000000" pitchFamily="2" charset="2"/>
              <a:buChar char="Ø"/>
            </a:pPr>
            <a:r>
              <a:rPr lang="en-US" b="1" dirty="0"/>
              <a:t>Notifications: </a:t>
            </a:r>
            <a:r>
              <a:rPr lang="en-US" dirty="0"/>
              <a:t>Here notifications of credited pensions are viewed.</a:t>
            </a:r>
          </a:p>
          <a:p>
            <a:pPr marL="742950" lvl="1" indent="-285750">
              <a:lnSpc>
                <a:spcPct val="150000"/>
              </a:lnSpc>
              <a:buClr>
                <a:schemeClr val="accent4">
                  <a:lumMod val="60000"/>
                  <a:lumOff val="40000"/>
                </a:schemeClr>
              </a:buClr>
              <a:buFont typeface="Wingdings" panose="05000000000000000000" pitchFamily="2" charset="2"/>
              <a:buChar char="Ø"/>
            </a:pPr>
            <a:r>
              <a:rPr lang="en-US" b="1" dirty="0"/>
              <a:t>Sending message to stationmaster: </a:t>
            </a:r>
            <a:r>
              <a:rPr lang="en-US" dirty="0"/>
              <a:t>Here messages regarding pension related issue can be send.</a:t>
            </a:r>
          </a:p>
          <a:p>
            <a:pPr marL="742950" lvl="1" indent="-285750">
              <a:lnSpc>
                <a:spcPct val="150000"/>
              </a:lnSpc>
              <a:buClr>
                <a:schemeClr val="accent4">
                  <a:lumMod val="60000"/>
                  <a:lumOff val="40000"/>
                </a:schemeClr>
              </a:buClr>
              <a:buFont typeface="Wingdings" panose="05000000000000000000" pitchFamily="2" charset="2"/>
              <a:buChar char="Ø"/>
            </a:pPr>
            <a:r>
              <a:rPr lang="en-US" b="1" dirty="0"/>
              <a:t>Viewing messages which are send to Stationmaster: </a:t>
            </a:r>
            <a:r>
              <a:rPr lang="en-US" dirty="0"/>
              <a:t>Here we can view messages we have send to stationmaster</a:t>
            </a:r>
          </a:p>
          <a:p>
            <a:pPr marL="742950" lvl="1" indent="-285750">
              <a:lnSpc>
                <a:spcPct val="150000"/>
              </a:lnSpc>
              <a:buClr>
                <a:schemeClr val="accent4">
                  <a:lumMod val="60000"/>
                  <a:lumOff val="40000"/>
                </a:schemeClr>
              </a:buClr>
              <a:buFont typeface="Wingdings" panose="05000000000000000000" pitchFamily="2" charset="2"/>
              <a:buChar char="Ø"/>
            </a:pPr>
            <a:r>
              <a:rPr lang="en-US" b="1" dirty="0"/>
              <a:t>View Messages: </a:t>
            </a:r>
            <a:r>
              <a:rPr lang="en-US" dirty="0"/>
              <a:t>Here messages from the stationmasters are viewed.</a:t>
            </a:r>
          </a:p>
          <a:p>
            <a:pPr marL="742950" lvl="1" indent="-285750">
              <a:lnSpc>
                <a:spcPct val="150000"/>
              </a:lnSpc>
              <a:buClr>
                <a:schemeClr val="accent4">
                  <a:lumMod val="60000"/>
                  <a:lumOff val="40000"/>
                </a:schemeClr>
              </a:buClr>
              <a:buFont typeface="Wingdings" panose="05000000000000000000" pitchFamily="2" charset="2"/>
              <a:buChar char="Ø"/>
            </a:pPr>
            <a:r>
              <a:rPr lang="en-US" b="1" dirty="0"/>
              <a:t>Complaint sending : </a:t>
            </a:r>
            <a:r>
              <a:rPr lang="en-US" dirty="0"/>
              <a:t>This section allows pensioners to send complaint to stationmasters.</a:t>
            </a:r>
          </a:p>
          <a:p>
            <a:pPr marL="742950" lvl="1" indent="-285750">
              <a:lnSpc>
                <a:spcPct val="150000"/>
              </a:lnSpc>
              <a:buClr>
                <a:schemeClr val="accent4">
                  <a:lumMod val="60000"/>
                  <a:lumOff val="40000"/>
                </a:schemeClr>
              </a:buClr>
              <a:buFont typeface="Wingdings" panose="05000000000000000000" pitchFamily="2" charset="2"/>
              <a:buChar char="Ø"/>
            </a:pPr>
            <a:r>
              <a:rPr lang="en-US" b="1" dirty="0"/>
              <a:t>Complaint view : </a:t>
            </a:r>
            <a:r>
              <a:rPr lang="en-US" dirty="0"/>
              <a:t>Here submitted complaint can view. </a:t>
            </a:r>
          </a:p>
          <a:p>
            <a:pPr marL="285750" indent="-285750">
              <a:lnSpc>
                <a:spcPct val="250000"/>
              </a:lnSpc>
              <a:buClr>
                <a:schemeClr val="accent4">
                  <a:lumMod val="60000"/>
                  <a:lumOff val="40000"/>
                </a:schemeClr>
              </a:buClr>
              <a:buFont typeface="Wingdings" panose="05000000000000000000" pitchFamily="2" charset="2"/>
              <a:buChar char="Ø"/>
            </a:pPr>
            <a:endParaRPr lang="en-US" dirty="0"/>
          </a:p>
        </p:txBody>
      </p:sp>
      <p:pic>
        <p:nvPicPr>
          <p:cNvPr id="3" name="Graphic 2" descr="Decision chart">
            <a:hlinkClick r:id="rId3" action="ppaction://hlinksldjump"/>
            <a:extLst>
              <a:ext uri="{FF2B5EF4-FFF2-40B4-BE49-F238E27FC236}">
                <a16:creationId xmlns:a16="http://schemas.microsoft.com/office/drawing/2014/main" id="{C295C95D-5D12-3424-2A76-A452F9F37F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028" y="5615213"/>
            <a:ext cx="685240" cy="685240"/>
          </a:xfrm>
          <a:prstGeom prst="rect">
            <a:avLst/>
          </a:prstGeom>
        </p:spPr>
      </p:pic>
      <p:sp>
        <p:nvSpPr>
          <p:cNvPr id="6" name="TextBox 5">
            <a:extLst>
              <a:ext uri="{FF2B5EF4-FFF2-40B4-BE49-F238E27FC236}">
                <a16:creationId xmlns:a16="http://schemas.microsoft.com/office/drawing/2014/main" id="{417F0CED-60F9-696A-8BA5-75C468555D09}"/>
              </a:ext>
            </a:extLst>
          </p:cNvPr>
          <p:cNvSpPr txBox="1"/>
          <p:nvPr/>
        </p:nvSpPr>
        <p:spPr>
          <a:xfrm>
            <a:off x="393326" y="6306996"/>
            <a:ext cx="6257364" cy="369332"/>
          </a:xfrm>
          <a:prstGeom prst="rect">
            <a:avLst/>
          </a:prstGeom>
          <a:noFill/>
        </p:spPr>
        <p:txBody>
          <a:bodyPr wrap="square">
            <a:spAutoFit/>
          </a:bodyPr>
          <a:lstStyle/>
          <a:p>
            <a:r>
              <a:rPr lang="en-US" b="1" dirty="0"/>
              <a:t>DFD</a:t>
            </a:r>
            <a:endParaRPr lang="en-IN" b="1" dirty="0"/>
          </a:p>
        </p:txBody>
      </p:sp>
      <p:pic>
        <p:nvPicPr>
          <p:cNvPr id="2" name="Graphic 1" descr="Home">
            <a:hlinkClick r:id="rId6" action="ppaction://hlinksldjump"/>
            <a:extLst>
              <a:ext uri="{FF2B5EF4-FFF2-40B4-BE49-F238E27FC236}">
                <a16:creationId xmlns:a16="http://schemas.microsoft.com/office/drawing/2014/main" id="{7EC9B3E0-8033-FD63-D5CE-25D57F3DEB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8522" y="237525"/>
            <a:ext cx="914400" cy="871513"/>
          </a:xfrm>
          <a:prstGeom prst="rect">
            <a:avLst/>
          </a:prstGeom>
        </p:spPr>
      </p:pic>
    </p:spTree>
    <p:extLst>
      <p:ext uri="{BB962C8B-B14F-4D97-AF65-F5344CB8AC3E}">
        <p14:creationId xmlns:p14="http://schemas.microsoft.com/office/powerpoint/2010/main" val="187584679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3.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96CC85-5758-41C0-8EFD-737AFB691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710EE66-8707-456F-8F2E-091D581CB03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0BEB954-4024-4CCF-A9D6-4C00FDC028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788</TotalTime>
  <Words>1917</Words>
  <Application>Microsoft Office PowerPoint</Application>
  <PresentationFormat>Widescreen</PresentationFormat>
  <Paragraphs>600</Paragraphs>
  <Slides>38</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38</vt:i4>
      </vt:variant>
    </vt:vector>
  </HeadingPairs>
  <TitlesOfParts>
    <vt:vector size="51" baseType="lpstr">
      <vt:lpstr>Adobe Devanagari</vt:lpstr>
      <vt:lpstr>Algerian</vt:lpstr>
      <vt:lpstr>Arial</vt:lpstr>
      <vt:lpstr>Bahnschrift Light</vt:lpstr>
      <vt:lpstr>Calibri</vt:lpstr>
      <vt:lpstr>Century Gothic</vt:lpstr>
      <vt:lpstr>Times New Roman</vt:lpstr>
      <vt:lpstr>Tw Cen MT</vt:lpstr>
      <vt:lpstr>Wingdings</vt:lpstr>
      <vt:lpstr>Wingdings 3</vt:lpstr>
      <vt:lpstr>Vapor Trail</vt:lpstr>
      <vt:lpstr>Droplet</vt:lpstr>
      <vt:lpstr>Slice</vt:lpstr>
      <vt:lpstr>KSRTC PENSION FORUM</vt:lpstr>
      <vt:lpstr>PowerPoint Presentation</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KSRTC PENSION FORUM</dc:title>
  <dc:creator>Jyothish SL</dc:creator>
  <cp:lastModifiedBy>Jyothish Sl-[AM.SC.P2MCA23019]</cp:lastModifiedBy>
  <cp:revision>27</cp:revision>
  <dcterms:created xsi:type="dcterms:W3CDTF">2022-08-24T16:44:24Z</dcterms:created>
  <dcterms:modified xsi:type="dcterms:W3CDTF">2024-05-18T15:37:15Z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